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4" r:id="rId4"/>
    <p:sldId id="274" r:id="rId5"/>
    <p:sldId id="263" r:id="rId6"/>
    <p:sldId id="276" r:id="rId7"/>
    <p:sldId id="283" r:id="rId8"/>
    <p:sldId id="284" r:id="rId9"/>
    <p:sldId id="258" r:id="rId10"/>
    <p:sldId id="287" r:id="rId11"/>
    <p:sldId id="277" r:id="rId12"/>
    <p:sldId id="282" r:id="rId13"/>
    <p:sldId id="259" r:id="rId14"/>
    <p:sldId id="280" r:id="rId15"/>
    <p:sldId id="281" r:id="rId16"/>
    <p:sldId id="293" r:id="rId17"/>
    <p:sldId id="260" r:id="rId18"/>
    <p:sldId id="261" r:id="rId19"/>
    <p:sldId id="279" r:id="rId20"/>
    <p:sldId id="278" r:id="rId21"/>
    <p:sldId id="262" r:id="rId22"/>
    <p:sldId id="264" r:id="rId23"/>
    <p:sldId id="265" r:id="rId24"/>
    <p:sldId id="286" r:id="rId25"/>
    <p:sldId id="285" r:id="rId26"/>
    <p:sldId id="266" r:id="rId27"/>
    <p:sldId id="267" r:id="rId28"/>
    <p:sldId id="268" r:id="rId29"/>
    <p:sldId id="269" r:id="rId30"/>
    <p:sldId id="270" r:id="rId31"/>
    <p:sldId id="271" r:id="rId32"/>
    <p:sldId id="272" r:id="rId33"/>
    <p:sldId id="273" r:id="rId34"/>
    <p:sldId id="275" r:id="rId35"/>
    <p:sldId id="291" r:id="rId36"/>
    <p:sldId id="29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p:scale>
          <a:sx n="90" d="100"/>
          <a:sy n="90" d="100"/>
        </p:scale>
        <p:origin x="307"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8F182-9C20-42C2-A144-EA90C7FBCE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DA5762-BBCA-47BE-A2EB-A4278BDC68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E2F100-5404-44BD-A14D-A251B090AD0B}"/>
              </a:ext>
            </a:extLst>
          </p:cNvPr>
          <p:cNvSpPr>
            <a:spLocks noGrp="1"/>
          </p:cNvSpPr>
          <p:nvPr>
            <p:ph type="dt" sz="half" idx="10"/>
          </p:nvPr>
        </p:nvSpPr>
        <p:spPr/>
        <p:txBody>
          <a:bodyPr/>
          <a:lstStyle/>
          <a:p>
            <a:fld id="{CB0E8BBC-0DF6-47F2-A251-8D711F1387FF}" type="datetimeFigureOut">
              <a:rPr lang="en-US" smtClean="0"/>
              <a:t>3/29/2022</a:t>
            </a:fld>
            <a:endParaRPr lang="en-US"/>
          </a:p>
        </p:txBody>
      </p:sp>
      <p:sp>
        <p:nvSpPr>
          <p:cNvPr id="5" name="Footer Placeholder 4">
            <a:extLst>
              <a:ext uri="{FF2B5EF4-FFF2-40B4-BE49-F238E27FC236}">
                <a16:creationId xmlns:a16="http://schemas.microsoft.com/office/drawing/2014/main" id="{A94F995F-2318-4CB8-90F5-AA0067130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6BE7C7-711D-483E-9B90-02F0E697B4A5}"/>
              </a:ext>
            </a:extLst>
          </p:cNvPr>
          <p:cNvSpPr>
            <a:spLocks noGrp="1"/>
          </p:cNvSpPr>
          <p:nvPr>
            <p:ph type="sldNum" sz="quarter" idx="12"/>
          </p:nvPr>
        </p:nvSpPr>
        <p:spPr/>
        <p:txBody>
          <a:bodyPr/>
          <a:lstStyle/>
          <a:p>
            <a:fld id="{735DC756-72F2-475B-B3E1-40515156551E}" type="slidenum">
              <a:rPr lang="en-US" smtClean="0"/>
              <a:t>‹#›</a:t>
            </a:fld>
            <a:endParaRPr lang="en-US"/>
          </a:p>
        </p:txBody>
      </p:sp>
    </p:spTree>
    <p:extLst>
      <p:ext uri="{BB962C8B-B14F-4D97-AF65-F5344CB8AC3E}">
        <p14:creationId xmlns:p14="http://schemas.microsoft.com/office/powerpoint/2010/main" val="3637913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A1116-751A-4CB5-A771-7C439D8A74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CE52-253E-4B9C-B0A2-CE6B0538C8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AC4B22-B985-41EC-8EA8-59A636936B15}"/>
              </a:ext>
            </a:extLst>
          </p:cNvPr>
          <p:cNvSpPr>
            <a:spLocks noGrp="1"/>
          </p:cNvSpPr>
          <p:nvPr>
            <p:ph type="dt" sz="half" idx="10"/>
          </p:nvPr>
        </p:nvSpPr>
        <p:spPr/>
        <p:txBody>
          <a:bodyPr/>
          <a:lstStyle/>
          <a:p>
            <a:fld id="{CB0E8BBC-0DF6-47F2-A251-8D711F1387FF}" type="datetimeFigureOut">
              <a:rPr lang="en-US" smtClean="0"/>
              <a:t>3/29/2022</a:t>
            </a:fld>
            <a:endParaRPr lang="en-US"/>
          </a:p>
        </p:txBody>
      </p:sp>
      <p:sp>
        <p:nvSpPr>
          <p:cNvPr id="5" name="Footer Placeholder 4">
            <a:extLst>
              <a:ext uri="{FF2B5EF4-FFF2-40B4-BE49-F238E27FC236}">
                <a16:creationId xmlns:a16="http://schemas.microsoft.com/office/drawing/2014/main" id="{15D24299-C12F-4DF7-96AE-71D6734348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F75C36-0502-4A43-9784-D3AE82BCA30A}"/>
              </a:ext>
            </a:extLst>
          </p:cNvPr>
          <p:cNvSpPr>
            <a:spLocks noGrp="1"/>
          </p:cNvSpPr>
          <p:nvPr>
            <p:ph type="sldNum" sz="quarter" idx="12"/>
          </p:nvPr>
        </p:nvSpPr>
        <p:spPr/>
        <p:txBody>
          <a:bodyPr/>
          <a:lstStyle/>
          <a:p>
            <a:fld id="{735DC756-72F2-475B-B3E1-40515156551E}" type="slidenum">
              <a:rPr lang="en-US" smtClean="0"/>
              <a:t>‹#›</a:t>
            </a:fld>
            <a:endParaRPr lang="en-US"/>
          </a:p>
        </p:txBody>
      </p:sp>
    </p:spTree>
    <p:extLst>
      <p:ext uri="{BB962C8B-B14F-4D97-AF65-F5344CB8AC3E}">
        <p14:creationId xmlns:p14="http://schemas.microsoft.com/office/powerpoint/2010/main" val="4283299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030336-01B1-4265-9EA0-B0C1BDF9FA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2CE0AA-6119-400C-A9A1-1E02FA6A6A6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52E9EF-B0E0-4BD2-8DF2-D7B174ECEE51}"/>
              </a:ext>
            </a:extLst>
          </p:cNvPr>
          <p:cNvSpPr>
            <a:spLocks noGrp="1"/>
          </p:cNvSpPr>
          <p:nvPr>
            <p:ph type="dt" sz="half" idx="10"/>
          </p:nvPr>
        </p:nvSpPr>
        <p:spPr/>
        <p:txBody>
          <a:bodyPr/>
          <a:lstStyle/>
          <a:p>
            <a:fld id="{CB0E8BBC-0DF6-47F2-A251-8D711F1387FF}" type="datetimeFigureOut">
              <a:rPr lang="en-US" smtClean="0"/>
              <a:t>3/29/2022</a:t>
            </a:fld>
            <a:endParaRPr lang="en-US"/>
          </a:p>
        </p:txBody>
      </p:sp>
      <p:sp>
        <p:nvSpPr>
          <p:cNvPr id="5" name="Footer Placeholder 4">
            <a:extLst>
              <a:ext uri="{FF2B5EF4-FFF2-40B4-BE49-F238E27FC236}">
                <a16:creationId xmlns:a16="http://schemas.microsoft.com/office/drawing/2014/main" id="{F6989058-9B7D-4540-B74B-C1F63EFCCE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4ACA32-65F7-443A-AED6-BBB4B265FA55}"/>
              </a:ext>
            </a:extLst>
          </p:cNvPr>
          <p:cNvSpPr>
            <a:spLocks noGrp="1"/>
          </p:cNvSpPr>
          <p:nvPr>
            <p:ph type="sldNum" sz="quarter" idx="12"/>
          </p:nvPr>
        </p:nvSpPr>
        <p:spPr/>
        <p:txBody>
          <a:bodyPr/>
          <a:lstStyle/>
          <a:p>
            <a:fld id="{735DC756-72F2-475B-B3E1-40515156551E}" type="slidenum">
              <a:rPr lang="en-US" smtClean="0"/>
              <a:t>‹#›</a:t>
            </a:fld>
            <a:endParaRPr lang="en-US"/>
          </a:p>
        </p:txBody>
      </p:sp>
    </p:spTree>
    <p:extLst>
      <p:ext uri="{BB962C8B-B14F-4D97-AF65-F5344CB8AC3E}">
        <p14:creationId xmlns:p14="http://schemas.microsoft.com/office/powerpoint/2010/main" val="2237667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96173-80C5-4FE0-8C6A-DE21D0F45D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8E6C91-329F-49C4-BE02-BC2F198269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F78B54-A4F2-4423-B174-7AB961C4EA27}"/>
              </a:ext>
            </a:extLst>
          </p:cNvPr>
          <p:cNvSpPr>
            <a:spLocks noGrp="1"/>
          </p:cNvSpPr>
          <p:nvPr>
            <p:ph type="dt" sz="half" idx="10"/>
          </p:nvPr>
        </p:nvSpPr>
        <p:spPr/>
        <p:txBody>
          <a:bodyPr/>
          <a:lstStyle/>
          <a:p>
            <a:fld id="{CB0E8BBC-0DF6-47F2-A251-8D711F1387FF}" type="datetimeFigureOut">
              <a:rPr lang="en-US" smtClean="0"/>
              <a:t>3/29/2022</a:t>
            </a:fld>
            <a:endParaRPr lang="en-US"/>
          </a:p>
        </p:txBody>
      </p:sp>
      <p:sp>
        <p:nvSpPr>
          <p:cNvPr id="5" name="Footer Placeholder 4">
            <a:extLst>
              <a:ext uri="{FF2B5EF4-FFF2-40B4-BE49-F238E27FC236}">
                <a16:creationId xmlns:a16="http://schemas.microsoft.com/office/drawing/2014/main" id="{D809A637-A861-4DA8-B2C2-7FE549CD6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E104E4-F317-4640-8B01-368178F338FD}"/>
              </a:ext>
            </a:extLst>
          </p:cNvPr>
          <p:cNvSpPr>
            <a:spLocks noGrp="1"/>
          </p:cNvSpPr>
          <p:nvPr>
            <p:ph type="sldNum" sz="quarter" idx="12"/>
          </p:nvPr>
        </p:nvSpPr>
        <p:spPr/>
        <p:txBody>
          <a:bodyPr/>
          <a:lstStyle/>
          <a:p>
            <a:fld id="{735DC756-72F2-475B-B3E1-40515156551E}" type="slidenum">
              <a:rPr lang="en-US" smtClean="0"/>
              <a:t>‹#›</a:t>
            </a:fld>
            <a:endParaRPr lang="en-US"/>
          </a:p>
        </p:txBody>
      </p:sp>
    </p:spTree>
    <p:extLst>
      <p:ext uri="{BB962C8B-B14F-4D97-AF65-F5344CB8AC3E}">
        <p14:creationId xmlns:p14="http://schemas.microsoft.com/office/powerpoint/2010/main" val="3716600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65E6B-5D88-412D-9B01-5E38BE715A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3EFCDB-DFE0-4674-8C45-2FDB29F135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D934202-D32C-46C1-B078-A2B11721F1F5}"/>
              </a:ext>
            </a:extLst>
          </p:cNvPr>
          <p:cNvSpPr>
            <a:spLocks noGrp="1"/>
          </p:cNvSpPr>
          <p:nvPr>
            <p:ph type="dt" sz="half" idx="10"/>
          </p:nvPr>
        </p:nvSpPr>
        <p:spPr/>
        <p:txBody>
          <a:bodyPr/>
          <a:lstStyle/>
          <a:p>
            <a:fld id="{CB0E8BBC-0DF6-47F2-A251-8D711F1387FF}" type="datetimeFigureOut">
              <a:rPr lang="en-US" smtClean="0"/>
              <a:t>3/29/2022</a:t>
            </a:fld>
            <a:endParaRPr lang="en-US"/>
          </a:p>
        </p:txBody>
      </p:sp>
      <p:sp>
        <p:nvSpPr>
          <p:cNvPr id="5" name="Footer Placeholder 4">
            <a:extLst>
              <a:ext uri="{FF2B5EF4-FFF2-40B4-BE49-F238E27FC236}">
                <a16:creationId xmlns:a16="http://schemas.microsoft.com/office/drawing/2014/main" id="{62C9ACCE-ED22-4836-9CEC-FB5F4FE3FF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F7C73-F506-4C75-AE94-8819365096EB}"/>
              </a:ext>
            </a:extLst>
          </p:cNvPr>
          <p:cNvSpPr>
            <a:spLocks noGrp="1"/>
          </p:cNvSpPr>
          <p:nvPr>
            <p:ph type="sldNum" sz="quarter" idx="12"/>
          </p:nvPr>
        </p:nvSpPr>
        <p:spPr/>
        <p:txBody>
          <a:bodyPr/>
          <a:lstStyle/>
          <a:p>
            <a:fld id="{735DC756-72F2-475B-B3E1-40515156551E}" type="slidenum">
              <a:rPr lang="en-US" smtClean="0"/>
              <a:t>‹#›</a:t>
            </a:fld>
            <a:endParaRPr lang="en-US"/>
          </a:p>
        </p:txBody>
      </p:sp>
    </p:spTree>
    <p:extLst>
      <p:ext uri="{BB962C8B-B14F-4D97-AF65-F5344CB8AC3E}">
        <p14:creationId xmlns:p14="http://schemas.microsoft.com/office/powerpoint/2010/main" val="380075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D3C75-1627-4380-8DCD-377084C3F6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71A61C-991C-4783-8D53-3DA862C78AB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DFCB4D-C95D-4B45-8488-B6C513B6B76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00C326-5DCD-4745-9920-8BA0A3B93BD7}"/>
              </a:ext>
            </a:extLst>
          </p:cNvPr>
          <p:cNvSpPr>
            <a:spLocks noGrp="1"/>
          </p:cNvSpPr>
          <p:nvPr>
            <p:ph type="dt" sz="half" idx="10"/>
          </p:nvPr>
        </p:nvSpPr>
        <p:spPr/>
        <p:txBody>
          <a:bodyPr/>
          <a:lstStyle/>
          <a:p>
            <a:fld id="{CB0E8BBC-0DF6-47F2-A251-8D711F1387FF}" type="datetimeFigureOut">
              <a:rPr lang="en-US" smtClean="0"/>
              <a:t>3/29/2022</a:t>
            </a:fld>
            <a:endParaRPr lang="en-US"/>
          </a:p>
        </p:txBody>
      </p:sp>
      <p:sp>
        <p:nvSpPr>
          <p:cNvPr id="6" name="Footer Placeholder 5">
            <a:extLst>
              <a:ext uri="{FF2B5EF4-FFF2-40B4-BE49-F238E27FC236}">
                <a16:creationId xmlns:a16="http://schemas.microsoft.com/office/drawing/2014/main" id="{71DEDF2E-1593-4C2B-ACC9-1FA758B5D0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0AB514-7873-41CE-AE47-C3C4075EED97}"/>
              </a:ext>
            </a:extLst>
          </p:cNvPr>
          <p:cNvSpPr>
            <a:spLocks noGrp="1"/>
          </p:cNvSpPr>
          <p:nvPr>
            <p:ph type="sldNum" sz="quarter" idx="12"/>
          </p:nvPr>
        </p:nvSpPr>
        <p:spPr/>
        <p:txBody>
          <a:bodyPr/>
          <a:lstStyle/>
          <a:p>
            <a:fld id="{735DC756-72F2-475B-B3E1-40515156551E}" type="slidenum">
              <a:rPr lang="en-US" smtClean="0"/>
              <a:t>‹#›</a:t>
            </a:fld>
            <a:endParaRPr lang="en-US"/>
          </a:p>
        </p:txBody>
      </p:sp>
    </p:spTree>
    <p:extLst>
      <p:ext uri="{BB962C8B-B14F-4D97-AF65-F5344CB8AC3E}">
        <p14:creationId xmlns:p14="http://schemas.microsoft.com/office/powerpoint/2010/main" val="3814088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1394B-91B7-4152-BDDB-6A9F55C748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CDF50E-4276-4749-855D-5E7372509D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EF1F163-6654-46F5-A727-01B6D27DA4B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B9457E-FED6-48D3-8442-627A5643CC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B952E99-8327-4AB6-98FD-25ACE20315D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12B683-2A0A-4426-B23B-64759A95B2D0}"/>
              </a:ext>
            </a:extLst>
          </p:cNvPr>
          <p:cNvSpPr>
            <a:spLocks noGrp="1"/>
          </p:cNvSpPr>
          <p:nvPr>
            <p:ph type="dt" sz="half" idx="10"/>
          </p:nvPr>
        </p:nvSpPr>
        <p:spPr/>
        <p:txBody>
          <a:bodyPr/>
          <a:lstStyle/>
          <a:p>
            <a:fld id="{CB0E8BBC-0DF6-47F2-A251-8D711F1387FF}" type="datetimeFigureOut">
              <a:rPr lang="en-US" smtClean="0"/>
              <a:t>3/29/2022</a:t>
            </a:fld>
            <a:endParaRPr lang="en-US"/>
          </a:p>
        </p:txBody>
      </p:sp>
      <p:sp>
        <p:nvSpPr>
          <p:cNvPr id="8" name="Footer Placeholder 7">
            <a:extLst>
              <a:ext uri="{FF2B5EF4-FFF2-40B4-BE49-F238E27FC236}">
                <a16:creationId xmlns:a16="http://schemas.microsoft.com/office/drawing/2014/main" id="{8A758CF0-28E4-4545-8892-ABF700D044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758773-9346-4A6D-9794-D624FC4A9F1F}"/>
              </a:ext>
            </a:extLst>
          </p:cNvPr>
          <p:cNvSpPr>
            <a:spLocks noGrp="1"/>
          </p:cNvSpPr>
          <p:nvPr>
            <p:ph type="sldNum" sz="quarter" idx="12"/>
          </p:nvPr>
        </p:nvSpPr>
        <p:spPr/>
        <p:txBody>
          <a:bodyPr/>
          <a:lstStyle/>
          <a:p>
            <a:fld id="{735DC756-72F2-475B-B3E1-40515156551E}" type="slidenum">
              <a:rPr lang="en-US" smtClean="0"/>
              <a:t>‹#›</a:t>
            </a:fld>
            <a:endParaRPr lang="en-US"/>
          </a:p>
        </p:txBody>
      </p:sp>
    </p:spTree>
    <p:extLst>
      <p:ext uri="{BB962C8B-B14F-4D97-AF65-F5344CB8AC3E}">
        <p14:creationId xmlns:p14="http://schemas.microsoft.com/office/powerpoint/2010/main" val="4147007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91D42-0CB0-4384-98DE-46F6E85A43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70BCDE-5044-47C5-8A81-D7747C037A17}"/>
              </a:ext>
            </a:extLst>
          </p:cNvPr>
          <p:cNvSpPr>
            <a:spLocks noGrp="1"/>
          </p:cNvSpPr>
          <p:nvPr>
            <p:ph type="dt" sz="half" idx="10"/>
          </p:nvPr>
        </p:nvSpPr>
        <p:spPr/>
        <p:txBody>
          <a:bodyPr/>
          <a:lstStyle/>
          <a:p>
            <a:fld id="{CB0E8BBC-0DF6-47F2-A251-8D711F1387FF}" type="datetimeFigureOut">
              <a:rPr lang="en-US" smtClean="0"/>
              <a:t>3/29/2022</a:t>
            </a:fld>
            <a:endParaRPr lang="en-US"/>
          </a:p>
        </p:txBody>
      </p:sp>
      <p:sp>
        <p:nvSpPr>
          <p:cNvPr id="4" name="Footer Placeholder 3">
            <a:extLst>
              <a:ext uri="{FF2B5EF4-FFF2-40B4-BE49-F238E27FC236}">
                <a16:creationId xmlns:a16="http://schemas.microsoft.com/office/drawing/2014/main" id="{56C6857C-965D-4938-9EFD-ED3140A479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3F4361-621D-4AE1-B75B-5841D8B29DBA}"/>
              </a:ext>
            </a:extLst>
          </p:cNvPr>
          <p:cNvSpPr>
            <a:spLocks noGrp="1"/>
          </p:cNvSpPr>
          <p:nvPr>
            <p:ph type="sldNum" sz="quarter" idx="12"/>
          </p:nvPr>
        </p:nvSpPr>
        <p:spPr/>
        <p:txBody>
          <a:bodyPr/>
          <a:lstStyle/>
          <a:p>
            <a:fld id="{735DC756-72F2-475B-B3E1-40515156551E}" type="slidenum">
              <a:rPr lang="en-US" smtClean="0"/>
              <a:t>‹#›</a:t>
            </a:fld>
            <a:endParaRPr lang="en-US"/>
          </a:p>
        </p:txBody>
      </p:sp>
    </p:spTree>
    <p:extLst>
      <p:ext uri="{BB962C8B-B14F-4D97-AF65-F5344CB8AC3E}">
        <p14:creationId xmlns:p14="http://schemas.microsoft.com/office/powerpoint/2010/main" val="3574194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3C6BD0-44F0-4AC6-B7B4-E451C193745B}"/>
              </a:ext>
            </a:extLst>
          </p:cNvPr>
          <p:cNvSpPr>
            <a:spLocks noGrp="1"/>
          </p:cNvSpPr>
          <p:nvPr>
            <p:ph type="dt" sz="half" idx="10"/>
          </p:nvPr>
        </p:nvSpPr>
        <p:spPr/>
        <p:txBody>
          <a:bodyPr/>
          <a:lstStyle/>
          <a:p>
            <a:fld id="{CB0E8BBC-0DF6-47F2-A251-8D711F1387FF}" type="datetimeFigureOut">
              <a:rPr lang="en-US" smtClean="0"/>
              <a:t>3/29/2022</a:t>
            </a:fld>
            <a:endParaRPr lang="en-US"/>
          </a:p>
        </p:txBody>
      </p:sp>
      <p:sp>
        <p:nvSpPr>
          <p:cNvPr id="3" name="Footer Placeholder 2">
            <a:extLst>
              <a:ext uri="{FF2B5EF4-FFF2-40B4-BE49-F238E27FC236}">
                <a16:creationId xmlns:a16="http://schemas.microsoft.com/office/drawing/2014/main" id="{4D4BD44E-3738-4BEB-B34D-D0C1157EF3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C7D254-E9FE-42D3-8F9A-B39B6980D97A}"/>
              </a:ext>
            </a:extLst>
          </p:cNvPr>
          <p:cNvSpPr>
            <a:spLocks noGrp="1"/>
          </p:cNvSpPr>
          <p:nvPr>
            <p:ph type="sldNum" sz="quarter" idx="12"/>
          </p:nvPr>
        </p:nvSpPr>
        <p:spPr/>
        <p:txBody>
          <a:bodyPr/>
          <a:lstStyle/>
          <a:p>
            <a:fld id="{735DC756-72F2-475B-B3E1-40515156551E}" type="slidenum">
              <a:rPr lang="en-US" smtClean="0"/>
              <a:t>‹#›</a:t>
            </a:fld>
            <a:endParaRPr lang="en-US"/>
          </a:p>
        </p:txBody>
      </p:sp>
    </p:spTree>
    <p:extLst>
      <p:ext uri="{BB962C8B-B14F-4D97-AF65-F5344CB8AC3E}">
        <p14:creationId xmlns:p14="http://schemas.microsoft.com/office/powerpoint/2010/main" val="1205658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02760-EF98-438E-BF30-503A587B2F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59AB78-8DEB-45D3-9C1E-F6CB5E4E7C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404D81-3218-4DF3-9C31-DB96BD7AEC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32720A2-7F8E-471C-9674-DAF6B5F98155}"/>
              </a:ext>
            </a:extLst>
          </p:cNvPr>
          <p:cNvSpPr>
            <a:spLocks noGrp="1"/>
          </p:cNvSpPr>
          <p:nvPr>
            <p:ph type="dt" sz="half" idx="10"/>
          </p:nvPr>
        </p:nvSpPr>
        <p:spPr/>
        <p:txBody>
          <a:bodyPr/>
          <a:lstStyle/>
          <a:p>
            <a:fld id="{CB0E8BBC-0DF6-47F2-A251-8D711F1387FF}" type="datetimeFigureOut">
              <a:rPr lang="en-US" smtClean="0"/>
              <a:t>3/29/2022</a:t>
            </a:fld>
            <a:endParaRPr lang="en-US"/>
          </a:p>
        </p:txBody>
      </p:sp>
      <p:sp>
        <p:nvSpPr>
          <p:cNvPr id="6" name="Footer Placeholder 5">
            <a:extLst>
              <a:ext uri="{FF2B5EF4-FFF2-40B4-BE49-F238E27FC236}">
                <a16:creationId xmlns:a16="http://schemas.microsoft.com/office/drawing/2014/main" id="{D9149FED-82F3-4596-ACEF-C04413CE1F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7B1C81-68F6-4D58-8B7E-54AA5F9E30C1}"/>
              </a:ext>
            </a:extLst>
          </p:cNvPr>
          <p:cNvSpPr>
            <a:spLocks noGrp="1"/>
          </p:cNvSpPr>
          <p:nvPr>
            <p:ph type="sldNum" sz="quarter" idx="12"/>
          </p:nvPr>
        </p:nvSpPr>
        <p:spPr/>
        <p:txBody>
          <a:bodyPr/>
          <a:lstStyle/>
          <a:p>
            <a:fld id="{735DC756-72F2-475B-B3E1-40515156551E}" type="slidenum">
              <a:rPr lang="en-US" smtClean="0"/>
              <a:t>‹#›</a:t>
            </a:fld>
            <a:endParaRPr lang="en-US"/>
          </a:p>
        </p:txBody>
      </p:sp>
    </p:spTree>
    <p:extLst>
      <p:ext uri="{BB962C8B-B14F-4D97-AF65-F5344CB8AC3E}">
        <p14:creationId xmlns:p14="http://schemas.microsoft.com/office/powerpoint/2010/main" val="3302804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2AD08-E485-4341-95DD-1F68380C3D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BE027E-21EA-4411-86F4-424233BF10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E56198-7AFC-414C-9940-47446B0301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88ECAD0-757A-42DE-AE76-4D7106264F69}"/>
              </a:ext>
            </a:extLst>
          </p:cNvPr>
          <p:cNvSpPr>
            <a:spLocks noGrp="1"/>
          </p:cNvSpPr>
          <p:nvPr>
            <p:ph type="dt" sz="half" idx="10"/>
          </p:nvPr>
        </p:nvSpPr>
        <p:spPr/>
        <p:txBody>
          <a:bodyPr/>
          <a:lstStyle/>
          <a:p>
            <a:fld id="{CB0E8BBC-0DF6-47F2-A251-8D711F1387FF}" type="datetimeFigureOut">
              <a:rPr lang="en-US" smtClean="0"/>
              <a:t>3/29/2022</a:t>
            </a:fld>
            <a:endParaRPr lang="en-US"/>
          </a:p>
        </p:txBody>
      </p:sp>
      <p:sp>
        <p:nvSpPr>
          <p:cNvPr id="6" name="Footer Placeholder 5">
            <a:extLst>
              <a:ext uri="{FF2B5EF4-FFF2-40B4-BE49-F238E27FC236}">
                <a16:creationId xmlns:a16="http://schemas.microsoft.com/office/drawing/2014/main" id="{815A674D-A54A-4166-B78C-F106089F2B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7FDB13-62FA-49F0-AE43-3D530EFD16F5}"/>
              </a:ext>
            </a:extLst>
          </p:cNvPr>
          <p:cNvSpPr>
            <a:spLocks noGrp="1"/>
          </p:cNvSpPr>
          <p:nvPr>
            <p:ph type="sldNum" sz="quarter" idx="12"/>
          </p:nvPr>
        </p:nvSpPr>
        <p:spPr/>
        <p:txBody>
          <a:bodyPr/>
          <a:lstStyle/>
          <a:p>
            <a:fld id="{735DC756-72F2-475B-B3E1-40515156551E}" type="slidenum">
              <a:rPr lang="en-US" smtClean="0"/>
              <a:t>‹#›</a:t>
            </a:fld>
            <a:endParaRPr lang="en-US"/>
          </a:p>
        </p:txBody>
      </p:sp>
    </p:spTree>
    <p:extLst>
      <p:ext uri="{BB962C8B-B14F-4D97-AF65-F5344CB8AC3E}">
        <p14:creationId xmlns:p14="http://schemas.microsoft.com/office/powerpoint/2010/main" val="1744361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FD2C33-E69C-4C8D-9197-0BEC611F04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EB58FA-3AF9-4059-BB61-BCEBE7B7E3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1C5A9-74DE-404D-8A4C-1EB3A2EFDB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0E8BBC-0DF6-47F2-A251-8D711F1387FF}" type="datetimeFigureOut">
              <a:rPr lang="en-US" smtClean="0"/>
              <a:t>3/29/2022</a:t>
            </a:fld>
            <a:endParaRPr lang="en-US"/>
          </a:p>
        </p:txBody>
      </p:sp>
      <p:sp>
        <p:nvSpPr>
          <p:cNvPr id="5" name="Footer Placeholder 4">
            <a:extLst>
              <a:ext uri="{FF2B5EF4-FFF2-40B4-BE49-F238E27FC236}">
                <a16:creationId xmlns:a16="http://schemas.microsoft.com/office/drawing/2014/main" id="{9BBA4ACB-AC42-46A0-AEDC-AB3588AE8E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8D26DF-83BA-4C4F-8635-43DD2E6C96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5DC756-72F2-475B-B3E1-40515156551E}" type="slidenum">
              <a:rPr lang="en-US" smtClean="0"/>
              <a:t>‹#›</a:t>
            </a:fld>
            <a:endParaRPr lang="en-US"/>
          </a:p>
        </p:txBody>
      </p:sp>
    </p:spTree>
    <p:extLst>
      <p:ext uri="{BB962C8B-B14F-4D97-AF65-F5344CB8AC3E}">
        <p14:creationId xmlns:p14="http://schemas.microsoft.com/office/powerpoint/2010/main" val="1035466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58845-4270-4BD5-B3D0-F8EE7AFD933D}"/>
              </a:ext>
            </a:extLst>
          </p:cNvPr>
          <p:cNvSpPr>
            <a:spLocks noGrp="1"/>
          </p:cNvSpPr>
          <p:nvPr>
            <p:ph type="ctrTitle"/>
          </p:nvPr>
        </p:nvSpPr>
        <p:spPr/>
        <p:txBody>
          <a:bodyPr/>
          <a:lstStyle/>
          <a:p>
            <a:r>
              <a:rPr lang="en-US" b="1" dirty="0">
                <a:solidFill>
                  <a:srgbClr val="FF0000"/>
                </a:solidFill>
              </a:rPr>
              <a:t>Introduction to </a:t>
            </a:r>
            <a:r>
              <a:rPr lang="en-US" b="1" dirty="0" err="1">
                <a:solidFill>
                  <a:srgbClr val="FF0000"/>
                </a:solidFill>
              </a:rPr>
              <a:t>Haematology</a:t>
            </a:r>
            <a:endParaRPr lang="en-US" b="1" dirty="0">
              <a:solidFill>
                <a:srgbClr val="FF0000"/>
              </a:solidFill>
            </a:endParaRPr>
          </a:p>
        </p:txBody>
      </p:sp>
      <p:sp>
        <p:nvSpPr>
          <p:cNvPr id="3" name="Subtitle 2">
            <a:extLst>
              <a:ext uri="{FF2B5EF4-FFF2-40B4-BE49-F238E27FC236}">
                <a16:creationId xmlns:a16="http://schemas.microsoft.com/office/drawing/2014/main" id="{B0974CED-2826-4122-98F2-2204F7A70F24}"/>
              </a:ext>
            </a:extLst>
          </p:cNvPr>
          <p:cNvSpPr>
            <a:spLocks noGrp="1"/>
          </p:cNvSpPr>
          <p:nvPr>
            <p:ph type="subTitle" idx="1"/>
          </p:nvPr>
        </p:nvSpPr>
        <p:spPr>
          <a:xfrm>
            <a:off x="3917342" y="4487974"/>
            <a:ext cx="4837044" cy="863254"/>
          </a:xfrm>
        </p:spPr>
        <p:txBody>
          <a:bodyPr>
            <a:normAutofit/>
          </a:bodyPr>
          <a:lstStyle/>
          <a:p>
            <a:pPr>
              <a:lnSpc>
                <a:spcPct val="100000"/>
              </a:lnSpc>
            </a:pPr>
            <a:r>
              <a:rPr lang="en-US" sz="1800" b="1" dirty="0" err="1">
                <a:latin typeface="Gadugi" panose="020B0502040204020203" pitchFamily="34" charset="0"/>
                <a:ea typeface="Gadugi" panose="020B0502040204020203" pitchFamily="34" charset="0"/>
              </a:rPr>
              <a:t>Dr.Ihsan</a:t>
            </a:r>
            <a:r>
              <a:rPr lang="en-US" sz="1800" b="1" dirty="0">
                <a:latin typeface="Gadugi" panose="020B0502040204020203" pitchFamily="34" charset="0"/>
                <a:ea typeface="Gadugi" panose="020B0502040204020203" pitchFamily="34" charset="0"/>
              </a:rPr>
              <a:t> </a:t>
            </a:r>
            <a:r>
              <a:rPr lang="en-US" sz="1800" b="1" dirty="0" err="1">
                <a:latin typeface="Gadugi" panose="020B0502040204020203" pitchFamily="34" charset="0"/>
                <a:ea typeface="Gadugi" panose="020B0502040204020203" pitchFamily="34" charset="0"/>
              </a:rPr>
              <a:t>Mardan</a:t>
            </a:r>
            <a:r>
              <a:rPr lang="en-US" sz="1800" b="1" dirty="0">
                <a:latin typeface="Gadugi" panose="020B0502040204020203" pitchFamily="34" charset="0"/>
                <a:ea typeface="Gadugi" panose="020B0502040204020203" pitchFamily="34" charset="0"/>
              </a:rPr>
              <a:t> </a:t>
            </a:r>
            <a:r>
              <a:rPr lang="en-US" sz="1800" b="1" dirty="0" err="1">
                <a:latin typeface="Gadugi" panose="020B0502040204020203" pitchFamily="34" charset="0"/>
                <a:ea typeface="Gadugi" panose="020B0502040204020203" pitchFamily="34" charset="0"/>
              </a:rPr>
              <a:t>Humod</a:t>
            </a:r>
            <a:endParaRPr lang="en-US" sz="1800" b="1" dirty="0">
              <a:latin typeface="Gadugi" panose="020B0502040204020203" pitchFamily="34" charset="0"/>
              <a:ea typeface="Gadugi" panose="020B0502040204020203" pitchFamily="34" charset="0"/>
            </a:endParaRPr>
          </a:p>
          <a:p>
            <a:pPr>
              <a:lnSpc>
                <a:spcPct val="100000"/>
              </a:lnSpc>
            </a:pPr>
            <a:r>
              <a:rPr lang="en-US" sz="1800" dirty="0" err="1">
                <a:latin typeface="Gadugi" panose="020B0502040204020203" pitchFamily="34" charset="0"/>
                <a:ea typeface="Gadugi" panose="020B0502040204020203" pitchFamily="34" charset="0"/>
              </a:rPr>
              <a:t>MBCHB,MSc,FIBMS</a:t>
            </a:r>
            <a:r>
              <a:rPr lang="en-US" sz="1800" dirty="0">
                <a:latin typeface="Gadugi" panose="020B0502040204020203" pitchFamily="34" charset="0"/>
                <a:ea typeface="Gadugi" panose="020B0502040204020203" pitchFamily="34" charset="0"/>
              </a:rPr>
              <a:t> (</a:t>
            </a:r>
            <a:r>
              <a:rPr lang="en-US" sz="1800" dirty="0" err="1">
                <a:latin typeface="Gadugi" panose="020B0502040204020203" pitchFamily="34" charset="0"/>
                <a:ea typeface="Gadugi" panose="020B0502040204020203" pitchFamily="34" charset="0"/>
              </a:rPr>
              <a:t>Haematopathologist</a:t>
            </a:r>
            <a:r>
              <a:rPr lang="en-US" sz="1800" dirty="0">
                <a:latin typeface="Gadugi" panose="020B0502040204020203" pitchFamily="34" charset="0"/>
                <a:ea typeface="Gadugi" panose="020B0502040204020203" pitchFamily="34" charset="0"/>
              </a:rPr>
              <a:t>)</a:t>
            </a:r>
          </a:p>
        </p:txBody>
      </p:sp>
    </p:spTree>
    <p:extLst>
      <p:ext uri="{BB962C8B-B14F-4D97-AF65-F5344CB8AC3E}">
        <p14:creationId xmlns:p14="http://schemas.microsoft.com/office/powerpoint/2010/main" val="1983356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87C2E3-B24C-42F6-B0E0-0EBF6A02B737}"/>
              </a:ext>
            </a:extLst>
          </p:cNvPr>
          <p:cNvPicPr>
            <a:picLocks noChangeAspect="1"/>
          </p:cNvPicPr>
          <p:nvPr/>
        </p:nvPicPr>
        <p:blipFill>
          <a:blip r:embed="rId2"/>
          <a:stretch>
            <a:fillRect/>
          </a:stretch>
        </p:blipFill>
        <p:spPr>
          <a:xfrm>
            <a:off x="0" y="16088"/>
            <a:ext cx="12192000" cy="6825824"/>
          </a:xfrm>
          <a:prstGeom prst="rect">
            <a:avLst/>
          </a:prstGeom>
        </p:spPr>
      </p:pic>
    </p:spTree>
    <p:extLst>
      <p:ext uri="{BB962C8B-B14F-4D97-AF65-F5344CB8AC3E}">
        <p14:creationId xmlns:p14="http://schemas.microsoft.com/office/powerpoint/2010/main" val="3533217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FD4802-D338-4368-8796-8907F73AD69A}"/>
              </a:ext>
            </a:extLst>
          </p:cNvPr>
          <p:cNvPicPr>
            <a:picLocks noChangeAspect="1"/>
          </p:cNvPicPr>
          <p:nvPr/>
        </p:nvPicPr>
        <p:blipFill>
          <a:blip r:embed="rId2"/>
          <a:stretch>
            <a:fillRect/>
          </a:stretch>
        </p:blipFill>
        <p:spPr>
          <a:xfrm>
            <a:off x="1020344" y="1232453"/>
            <a:ext cx="5865485" cy="4707172"/>
          </a:xfrm>
          <a:prstGeom prst="rect">
            <a:avLst/>
          </a:prstGeom>
        </p:spPr>
      </p:pic>
      <p:pic>
        <p:nvPicPr>
          <p:cNvPr id="11" name="Picture 10">
            <a:extLst>
              <a:ext uri="{FF2B5EF4-FFF2-40B4-BE49-F238E27FC236}">
                <a16:creationId xmlns:a16="http://schemas.microsoft.com/office/drawing/2014/main" id="{EBE60401-2C46-45EC-A4E6-2107ED6D8D71}"/>
              </a:ext>
            </a:extLst>
          </p:cNvPr>
          <p:cNvPicPr>
            <a:picLocks noChangeAspect="1"/>
          </p:cNvPicPr>
          <p:nvPr/>
        </p:nvPicPr>
        <p:blipFill>
          <a:blip r:embed="rId3"/>
          <a:stretch>
            <a:fillRect/>
          </a:stretch>
        </p:blipFill>
        <p:spPr>
          <a:xfrm>
            <a:off x="7344309" y="953809"/>
            <a:ext cx="4102964" cy="4950381"/>
          </a:xfrm>
          <a:prstGeom prst="rect">
            <a:avLst/>
          </a:prstGeom>
        </p:spPr>
      </p:pic>
    </p:spTree>
    <p:extLst>
      <p:ext uri="{BB962C8B-B14F-4D97-AF65-F5344CB8AC3E}">
        <p14:creationId xmlns:p14="http://schemas.microsoft.com/office/powerpoint/2010/main" val="2805694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D1B50C-2D63-4C2D-9A84-FEB061669354}"/>
              </a:ext>
            </a:extLst>
          </p:cNvPr>
          <p:cNvPicPr>
            <a:picLocks noChangeAspect="1"/>
          </p:cNvPicPr>
          <p:nvPr/>
        </p:nvPicPr>
        <p:blipFill>
          <a:blip r:embed="rId2"/>
          <a:stretch>
            <a:fillRect/>
          </a:stretch>
        </p:blipFill>
        <p:spPr>
          <a:xfrm>
            <a:off x="7302583" y="1378039"/>
            <a:ext cx="4250028" cy="4101921"/>
          </a:xfrm>
          <a:prstGeom prst="rect">
            <a:avLst/>
          </a:prstGeom>
        </p:spPr>
      </p:pic>
      <p:pic>
        <p:nvPicPr>
          <p:cNvPr id="2" name="Picture 1">
            <a:extLst>
              <a:ext uri="{FF2B5EF4-FFF2-40B4-BE49-F238E27FC236}">
                <a16:creationId xmlns:a16="http://schemas.microsoft.com/office/drawing/2014/main" id="{BF5C6C6B-448F-401C-95D1-F27D830D542C}"/>
              </a:ext>
            </a:extLst>
          </p:cNvPr>
          <p:cNvPicPr>
            <a:picLocks noChangeAspect="1"/>
          </p:cNvPicPr>
          <p:nvPr/>
        </p:nvPicPr>
        <p:blipFill>
          <a:blip r:embed="rId3"/>
          <a:stretch>
            <a:fillRect/>
          </a:stretch>
        </p:blipFill>
        <p:spPr>
          <a:xfrm>
            <a:off x="753003" y="1712890"/>
            <a:ext cx="5962918" cy="3767070"/>
          </a:xfrm>
          <a:prstGeom prst="rect">
            <a:avLst/>
          </a:prstGeom>
        </p:spPr>
      </p:pic>
    </p:spTree>
    <p:extLst>
      <p:ext uri="{BB962C8B-B14F-4D97-AF65-F5344CB8AC3E}">
        <p14:creationId xmlns:p14="http://schemas.microsoft.com/office/powerpoint/2010/main" val="2340652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E8364E-770F-4119-8832-36CA7CA11803}"/>
              </a:ext>
            </a:extLst>
          </p:cNvPr>
          <p:cNvSpPr>
            <a:spLocks noGrp="1"/>
          </p:cNvSpPr>
          <p:nvPr>
            <p:ph idx="1"/>
          </p:nvPr>
        </p:nvSpPr>
        <p:spPr>
          <a:xfrm>
            <a:off x="373711" y="222638"/>
            <a:ext cx="11322657" cy="4365265"/>
          </a:xfrm>
        </p:spPr>
        <p:txBody>
          <a:bodyPr>
            <a:normAutofit/>
          </a:bodyPr>
          <a:lstStyle/>
          <a:p>
            <a:pPr marL="0" indent="0" algn="just">
              <a:buNone/>
            </a:pPr>
            <a:r>
              <a:rPr lang="en-GB" b="1" dirty="0"/>
              <a:t>Specimen containers</a:t>
            </a:r>
          </a:p>
          <a:p>
            <a:pPr algn="just"/>
            <a:r>
              <a:rPr lang="en-GB" dirty="0"/>
              <a:t>Containers for testing whole blood are available commercially with dipotassium, </a:t>
            </a:r>
            <a:r>
              <a:rPr lang="en-GB" dirty="0" err="1"/>
              <a:t>tripotassium</a:t>
            </a:r>
            <a:r>
              <a:rPr lang="en-GB" dirty="0"/>
              <a:t> or disodium </a:t>
            </a:r>
            <a:r>
              <a:rPr lang="en-GB" dirty="0" err="1"/>
              <a:t>ethylenediaminetetra</a:t>
            </a:r>
            <a:r>
              <a:rPr lang="en-GB" dirty="0"/>
              <a:t>-acetic acid </a:t>
            </a:r>
            <a:r>
              <a:rPr lang="en-GB" b="1" dirty="0"/>
              <a:t>(EDTA) </a:t>
            </a:r>
            <a:r>
              <a:rPr lang="en-GB" dirty="0"/>
              <a:t>anticoagulant, and often have a mark to indicate the correct amount of blood to be added. Containers are also available containing </a:t>
            </a:r>
            <a:r>
              <a:rPr lang="en-GB" b="1" dirty="0"/>
              <a:t>trisodium citrate, heparin or acid–citrate–dextrose</a:t>
            </a:r>
            <a:r>
              <a:rPr lang="en-GB" dirty="0"/>
              <a:t>, as well as containers with </a:t>
            </a:r>
            <a:r>
              <a:rPr lang="en-GB" b="1" dirty="0"/>
              <a:t>no additive </a:t>
            </a:r>
            <a:r>
              <a:rPr lang="en-GB" dirty="0"/>
              <a:t>which are used when serum is required.</a:t>
            </a:r>
          </a:p>
          <a:p>
            <a:pPr algn="just"/>
            <a:r>
              <a:rPr lang="en-GB" b="1" dirty="0"/>
              <a:t>Evacuated tube </a:t>
            </a:r>
            <a:r>
              <a:rPr lang="en-GB" dirty="0"/>
              <a:t>systems in common use consist of a glass or plastic tube under a defined vacuum, a needle and a </a:t>
            </a:r>
            <a:r>
              <a:rPr lang="en-GB" b="1" dirty="0"/>
              <a:t>needle holder</a:t>
            </a:r>
            <a:r>
              <a:rPr lang="en-GB" dirty="0"/>
              <a:t>, which secures the needle to the tube.</a:t>
            </a:r>
          </a:p>
        </p:txBody>
      </p:sp>
      <p:pic>
        <p:nvPicPr>
          <p:cNvPr id="4" name="Picture 3">
            <a:extLst>
              <a:ext uri="{FF2B5EF4-FFF2-40B4-BE49-F238E27FC236}">
                <a16:creationId xmlns:a16="http://schemas.microsoft.com/office/drawing/2014/main" id="{21ADEA7D-35CC-4CE9-A8EE-6480F5D8EC25}"/>
              </a:ext>
            </a:extLst>
          </p:cNvPr>
          <p:cNvPicPr>
            <a:picLocks noChangeAspect="1"/>
          </p:cNvPicPr>
          <p:nvPr/>
        </p:nvPicPr>
        <p:blipFill>
          <a:blip r:embed="rId2"/>
          <a:stretch>
            <a:fillRect/>
          </a:stretch>
        </p:blipFill>
        <p:spPr>
          <a:xfrm>
            <a:off x="5962611" y="4110825"/>
            <a:ext cx="6020873" cy="2647784"/>
          </a:xfrm>
          <a:prstGeom prst="rect">
            <a:avLst/>
          </a:prstGeom>
        </p:spPr>
      </p:pic>
    </p:spTree>
    <p:extLst>
      <p:ext uri="{BB962C8B-B14F-4D97-AF65-F5344CB8AC3E}">
        <p14:creationId xmlns:p14="http://schemas.microsoft.com/office/powerpoint/2010/main" val="542541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18B66A-9056-4700-81EB-F13686D497B0}"/>
              </a:ext>
            </a:extLst>
          </p:cNvPr>
          <p:cNvPicPr>
            <a:picLocks noChangeAspect="1"/>
          </p:cNvPicPr>
          <p:nvPr/>
        </p:nvPicPr>
        <p:blipFill>
          <a:blip r:embed="rId2"/>
          <a:stretch>
            <a:fillRect/>
          </a:stretch>
        </p:blipFill>
        <p:spPr>
          <a:xfrm>
            <a:off x="1658470" y="0"/>
            <a:ext cx="8875059" cy="6858000"/>
          </a:xfrm>
          <a:prstGeom prst="rect">
            <a:avLst/>
          </a:prstGeom>
        </p:spPr>
      </p:pic>
    </p:spTree>
    <p:extLst>
      <p:ext uri="{BB962C8B-B14F-4D97-AF65-F5344CB8AC3E}">
        <p14:creationId xmlns:p14="http://schemas.microsoft.com/office/powerpoint/2010/main" val="1825945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E174B7-0A28-4FCC-A934-66B7CC65795D}"/>
              </a:ext>
            </a:extLst>
          </p:cNvPr>
          <p:cNvPicPr>
            <a:picLocks noChangeAspect="1"/>
          </p:cNvPicPr>
          <p:nvPr/>
        </p:nvPicPr>
        <p:blipFill>
          <a:blip r:embed="rId2"/>
          <a:stretch>
            <a:fillRect/>
          </a:stretch>
        </p:blipFill>
        <p:spPr>
          <a:xfrm>
            <a:off x="2424073" y="0"/>
            <a:ext cx="7343853" cy="6858000"/>
          </a:xfrm>
          <a:prstGeom prst="rect">
            <a:avLst/>
          </a:prstGeom>
        </p:spPr>
      </p:pic>
    </p:spTree>
    <p:extLst>
      <p:ext uri="{BB962C8B-B14F-4D97-AF65-F5344CB8AC3E}">
        <p14:creationId xmlns:p14="http://schemas.microsoft.com/office/powerpoint/2010/main" val="1734463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06413-C757-447B-82AF-33AE9A8F2682}"/>
              </a:ext>
            </a:extLst>
          </p:cNvPr>
          <p:cNvSpPr>
            <a:spLocks noGrp="1"/>
          </p:cNvSpPr>
          <p:nvPr>
            <p:ph type="title"/>
          </p:nvPr>
        </p:nvSpPr>
        <p:spPr>
          <a:xfrm>
            <a:off x="734833" y="94781"/>
            <a:ext cx="10515600" cy="1325563"/>
          </a:xfrm>
        </p:spPr>
        <p:txBody>
          <a:bodyPr/>
          <a:lstStyle/>
          <a:p>
            <a:r>
              <a:rPr lang="en-US" dirty="0"/>
              <a:t>Phlebotomy procedure</a:t>
            </a:r>
          </a:p>
        </p:txBody>
      </p:sp>
      <p:pic>
        <p:nvPicPr>
          <p:cNvPr id="4" name="Picture 3">
            <a:extLst>
              <a:ext uri="{FF2B5EF4-FFF2-40B4-BE49-F238E27FC236}">
                <a16:creationId xmlns:a16="http://schemas.microsoft.com/office/drawing/2014/main" id="{723E75E7-4194-4DF7-89D2-F5B4BAD76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348" y="0"/>
            <a:ext cx="10632811" cy="6858000"/>
          </a:xfrm>
          <a:prstGeom prst="rect">
            <a:avLst/>
          </a:prstGeom>
        </p:spPr>
      </p:pic>
    </p:spTree>
    <p:extLst>
      <p:ext uri="{BB962C8B-B14F-4D97-AF65-F5344CB8AC3E}">
        <p14:creationId xmlns:p14="http://schemas.microsoft.com/office/powerpoint/2010/main" val="3624902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06413-C757-447B-82AF-33AE9A8F2682}"/>
              </a:ext>
            </a:extLst>
          </p:cNvPr>
          <p:cNvSpPr>
            <a:spLocks noGrp="1"/>
          </p:cNvSpPr>
          <p:nvPr>
            <p:ph type="title"/>
          </p:nvPr>
        </p:nvSpPr>
        <p:spPr>
          <a:xfrm>
            <a:off x="734833" y="94781"/>
            <a:ext cx="10515600" cy="1325563"/>
          </a:xfrm>
        </p:spPr>
        <p:txBody>
          <a:bodyPr/>
          <a:lstStyle/>
          <a:p>
            <a:r>
              <a:rPr lang="en-US" dirty="0"/>
              <a:t>Phlebotomy procedure</a:t>
            </a:r>
          </a:p>
        </p:txBody>
      </p:sp>
      <p:sp>
        <p:nvSpPr>
          <p:cNvPr id="3" name="Content Placeholder 2">
            <a:extLst>
              <a:ext uri="{FF2B5EF4-FFF2-40B4-BE49-F238E27FC236}">
                <a16:creationId xmlns:a16="http://schemas.microsoft.com/office/drawing/2014/main" id="{D999883D-1B52-4693-9931-E943CB5B9C1F}"/>
              </a:ext>
            </a:extLst>
          </p:cNvPr>
          <p:cNvSpPr>
            <a:spLocks noGrp="1"/>
          </p:cNvSpPr>
          <p:nvPr>
            <p:ph idx="1"/>
          </p:nvPr>
        </p:nvSpPr>
        <p:spPr>
          <a:xfrm>
            <a:off x="87464" y="1304012"/>
            <a:ext cx="8706680" cy="5553988"/>
          </a:xfrm>
        </p:spPr>
        <p:txBody>
          <a:bodyPr>
            <a:noAutofit/>
          </a:bodyPr>
          <a:lstStyle/>
          <a:p>
            <a:pPr algn="just">
              <a:lnSpc>
                <a:spcPct val="100000"/>
              </a:lnSpc>
            </a:pPr>
            <a:r>
              <a:rPr lang="en-GB" sz="2400" dirty="0"/>
              <a:t>The phlebotomist should be adequately trained. </a:t>
            </a:r>
          </a:p>
          <a:p>
            <a:pPr algn="just">
              <a:lnSpc>
                <a:spcPct val="100000"/>
              </a:lnSpc>
            </a:pPr>
            <a:r>
              <a:rPr lang="en-GB" sz="2400" dirty="0"/>
              <a:t>A </a:t>
            </a:r>
            <a:r>
              <a:rPr lang="en-GB" sz="2400" b="1" dirty="0"/>
              <a:t>tourniquet</a:t>
            </a:r>
            <a:r>
              <a:rPr lang="en-GB" sz="2400" dirty="0"/>
              <a:t> should be applied just above the intended venepuncture site (antecubital vein).</a:t>
            </a:r>
          </a:p>
          <a:p>
            <a:pPr algn="just">
              <a:lnSpc>
                <a:spcPct val="100000"/>
              </a:lnSpc>
            </a:pPr>
            <a:r>
              <a:rPr lang="en-GB" sz="2400" dirty="0"/>
              <a:t>It is recommended that the skin be cleaned with </a:t>
            </a:r>
            <a:r>
              <a:rPr lang="en-GB" sz="2400" b="1" dirty="0"/>
              <a:t>70% alcohol </a:t>
            </a:r>
            <a:r>
              <a:rPr lang="en-GB" sz="2400" dirty="0"/>
              <a:t>(e.g., isopropanol) and allowed to </a:t>
            </a:r>
            <a:r>
              <a:rPr lang="en-GB" sz="2400" b="1" dirty="0"/>
              <a:t>dry spontaneously </a:t>
            </a:r>
            <a:r>
              <a:rPr lang="en-GB" sz="2400" dirty="0"/>
              <a:t>before being punctured.</a:t>
            </a:r>
          </a:p>
          <a:p>
            <a:pPr algn="just">
              <a:lnSpc>
                <a:spcPct val="100000"/>
              </a:lnSpc>
            </a:pPr>
            <a:r>
              <a:rPr lang="en-GB" sz="2400" dirty="0"/>
              <a:t>The tourniquet should be released as soon as the vein is punctured (haemoconcentration)</a:t>
            </a:r>
          </a:p>
          <a:p>
            <a:pPr algn="just">
              <a:lnSpc>
                <a:spcPct val="100000"/>
              </a:lnSpc>
            </a:pPr>
            <a:r>
              <a:rPr lang="en-GB" sz="2400" dirty="0"/>
              <a:t>After the vein has been successfully punctured, the </a:t>
            </a:r>
            <a:r>
              <a:rPr lang="en-GB" sz="2400" b="1" dirty="0"/>
              <a:t>piston of the syringe should be withdrawn slowly</a:t>
            </a:r>
            <a:r>
              <a:rPr lang="en-GB" sz="2400" dirty="0"/>
              <a:t> with no attempt being made to withdraw blood faster than the vein is filling.</a:t>
            </a:r>
          </a:p>
          <a:p>
            <a:pPr algn="just">
              <a:lnSpc>
                <a:spcPct val="100000"/>
              </a:lnSpc>
            </a:pPr>
            <a:r>
              <a:rPr lang="en-GB" sz="2400" dirty="0"/>
              <a:t>Anticoagulated specimens must be </a:t>
            </a:r>
            <a:r>
              <a:rPr lang="en-GB" sz="2400" b="1" dirty="0"/>
              <a:t>mixed</a:t>
            </a:r>
            <a:r>
              <a:rPr lang="en-GB" sz="2400" dirty="0"/>
              <a:t> by inverting the container several times. </a:t>
            </a:r>
          </a:p>
        </p:txBody>
      </p:sp>
      <p:pic>
        <p:nvPicPr>
          <p:cNvPr id="5" name="Picture 4">
            <a:extLst>
              <a:ext uri="{FF2B5EF4-FFF2-40B4-BE49-F238E27FC236}">
                <a16:creationId xmlns:a16="http://schemas.microsoft.com/office/drawing/2014/main" id="{1A643AE9-EDBB-4EA6-AD31-8E1061552704}"/>
              </a:ext>
            </a:extLst>
          </p:cNvPr>
          <p:cNvPicPr>
            <a:picLocks noChangeAspect="1"/>
          </p:cNvPicPr>
          <p:nvPr/>
        </p:nvPicPr>
        <p:blipFill>
          <a:blip r:embed="rId2"/>
          <a:stretch>
            <a:fillRect/>
          </a:stretch>
        </p:blipFill>
        <p:spPr>
          <a:xfrm>
            <a:off x="8881608" y="1587269"/>
            <a:ext cx="3310392" cy="4828450"/>
          </a:xfrm>
          <a:prstGeom prst="rect">
            <a:avLst/>
          </a:prstGeom>
        </p:spPr>
      </p:pic>
    </p:spTree>
    <p:extLst>
      <p:ext uri="{BB962C8B-B14F-4D97-AF65-F5344CB8AC3E}">
        <p14:creationId xmlns:p14="http://schemas.microsoft.com/office/powerpoint/2010/main" val="3316289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71AE82-7A69-460E-A8B8-2C7B1AF440F5}"/>
              </a:ext>
            </a:extLst>
          </p:cNvPr>
          <p:cNvPicPr>
            <a:picLocks noChangeAspect="1"/>
          </p:cNvPicPr>
          <p:nvPr/>
        </p:nvPicPr>
        <p:blipFill>
          <a:blip r:embed="rId2"/>
          <a:stretch>
            <a:fillRect/>
          </a:stretch>
        </p:blipFill>
        <p:spPr>
          <a:xfrm>
            <a:off x="1319917" y="405517"/>
            <a:ext cx="9072438" cy="2258666"/>
          </a:xfrm>
          <a:prstGeom prst="rect">
            <a:avLst/>
          </a:prstGeom>
        </p:spPr>
      </p:pic>
      <p:pic>
        <p:nvPicPr>
          <p:cNvPr id="7" name="Picture 6">
            <a:extLst>
              <a:ext uri="{FF2B5EF4-FFF2-40B4-BE49-F238E27FC236}">
                <a16:creationId xmlns:a16="http://schemas.microsoft.com/office/drawing/2014/main" id="{ECEE6954-D2DA-46F1-B452-E7D7D8287563}"/>
              </a:ext>
            </a:extLst>
          </p:cNvPr>
          <p:cNvPicPr>
            <a:picLocks noChangeAspect="1"/>
          </p:cNvPicPr>
          <p:nvPr/>
        </p:nvPicPr>
        <p:blipFill>
          <a:blip r:embed="rId3"/>
          <a:stretch>
            <a:fillRect/>
          </a:stretch>
        </p:blipFill>
        <p:spPr>
          <a:xfrm>
            <a:off x="1129085" y="2752577"/>
            <a:ext cx="9072438" cy="3785944"/>
          </a:xfrm>
          <a:prstGeom prst="rect">
            <a:avLst/>
          </a:prstGeom>
        </p:spPr>
      </p:pic>
    </p:spTree>
    <p:extLst>
      <p:ext uri="{BB962C8B-B14F-4D97-AF65-F5344CB8AC3E}">
        <p14:creationId xmlns:p14="http://schemas.microsoft.com/office/powerpoint/2010/main" val="137695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61755A-3E5C-42F3-870F-20EC7DA862B6}"/>
              </a:ext>
            </a:extLst>
          </p:cNvPr>
          <p:cNvPicPr>
            <a:picLocks noChangeAspect="1"/>
          </p:cNvPicPr>
          <p:nvPr/>
        </p:nvPicPr>
        <p:blipFill>
          <a:blip r:embed="rId2"/>
          <a:stretch>
            <a:fillRect/>
          </a:stretch>
        </p:blipFill>
        <p:spPr>
          <a:xfrm>
            <a:off x="6249725" y="517391"/>
            <a:ext cx="4810539" cy="5907263"/>
          </a:xfrm>
          <a:prstGeom prst="rect">
            <a:avLst/>
          </a:prstGeom>
        </p:spPr>
      </p:pic>
      <p:pic>
        <p:nvPicPr>
          <p:cNvPr id="3" name="Picture 2">
            <a:extLst>
              <a:ext uri="{FF2B5EF4-FFF2-40B4-BE49-F238E27FC236}">
                <a16:creationId xmlns:a16="http://schemas.microsoft.com/office/drawing/2014/main" id="{B47E4982-DCFB-4C92-A762-053D1DE394D2}"/>
              </a:ext>
            </a:extLst>
          </p:cNvPr>
          <p:cNvPicPr>
            <a:picLocks noChangeAspect="1"/>
          </p:cNvPicPr>
          <p:nvPr/>
        </p:nvPicPr>
        <p:blipFill>
          <a:blip r:embed="rId3"/>
          <a:stretch>
            <a:fillRect/>
          </a:stretch>
        </p:blipFill>
        <p:spPr>
          <a:xfrm>
            <a:off x="632039" y="1804946"/>
            <a:ext cx="5139373" cy="3379304"/>
          </a:xfrm>
          <a:prstGeom prst="rect">
            <a:avLst/>
          </a:prstGeom>
        </p:spPr>
      </p:pic>
    </p:spTree>
    <p:extLst>
      <p:ext uri="{BB962C8B-B14F-4D97-AF65-F5344CB8AC3E}">
        <p14:creationId xmlns:p14="http://schemas.microsoft.com/office/powerpoint/2010/main" val="479709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09645-9020-4926-AB5C-303A62E4A33F}"/>
              </a:ext>
            </a:extLst>
          </p:cNvPr>
          <p:cNvSpPr>
            <a:spLocks noGrp="1"/>
          </p:cNvSpPr>
          <p:nvPr>
            <p:ph type="title"/>
          </p:nvPr>
        </p:nvSpPr>
        <p:spPr/>
        <p:txBody>
          <a:bodyPr/>
          <a:lstStyle/>
          <a:p>
            <a:r>
              <a:rPr lang="en-US" dirty="0"/>
              <a:t>BIOHAZARD PRECAUTIONS</a:t>
            </a:r>
          </a:p>
        </p:txBody>
      </p:sp>
      <p:sp>
        <p:nvSpPr>
          <p:cNvPr id="3" name="Content Placeholder 2">
            <a:extLst>
              <a:ext uri="{FF2B5EF4-FFF2-40B4-BE49-F238E27FC236}">
                <a16:creationId xmlns:a16="http://schemas.microsoft.com/office/drawing/2014/main" id="{FA80D560-0462-4E1A-B660-905BBD942AB9}"/>
              </a:ext>
            </a:extLst>
          </p:cNvPr>
          <p:cNvSpPr>
            <a:spLocks noGrp="1"/>
          </p:cNvSpPr>
          <p:nvPr>
            <p:ph idx="1"/>
          </p:nvPr>
        </p:nvSpPr>
        <p:spPr>
          <a:xfrm>
            <a:off x="0" y="1825625"/>
            <a:ext cx="9304212" cy="4885276"/>
          </a:xfrm>
        </p:spPr>
        <p:txBody>
          <a:bodyPr>
            <a:normAutofit lnSpcReduction="10000"/>
          </a:bodyPr>
          <a:lstStyle/>
          <a:p>
            <a:pPr algn="just"/>
            <a:r>
              <a:rPr lang="en-GB" b="1" dirty="0"/>
              <a:t>Laboratory policies </a:t>
            </a:r>
            <a:r>
              <a:rPr lang="en-GB" dirty="0"/>
              <a:t>must be in place to ensure that staff who collect blood samples and transfer them to the laboratory minimise the risk of infection from various pathogens during all aspects of specimen handling.</a:t>
            </a:r>
          </a:p>
          <a:p>
            <a:pPr algn="just"/>
            <a:r>
              <a:rPr lang="en-GB" b="1" dirty="0"/>
              <a:t>Additional precautions </a:t>
            </a:r>
            <a:r>
              <a:rPr lang="en-GB" dirty="0"/>
              <a:t>should be taken when handling </a:t>
            </a:r>
            <a:r>
              <a:rPr lang="en-GB" b="1" dirty="0"/>
              <a:t>high-risk specimens</a:t>
            </a:r>
            <a:r>
              <a:rPr lang="en-GB" dirty="0"/>
              <a:t> (e.g. those from patients suspected of having a viral haemorrhagic fever). In this circumstance, the collection policy should stipulate the use of personal protective equipment, such as disposable gloves, body apron and protective eyewear. </a:t>
            </a:r>
          </a:p>
          <a:p>
            <a:pPr algn="just"/>
            <a:r>
              <a:rPr lang="en-GB" dirty="0"/>
              <a:t>Care must be taken to prevent injuries, especially when handling and disposing of needles and lancets.</a:t>
            </a:r>
          </a:p>
        </p:txBody>
      </p:sp>
      <p:pic>
        <p:nvPicPr>
          <p:cNvPr id="4" name="Picture 3">
            <a:extLst>
              <a:ext uri="{FF2B5EF4-FFF2-40B4-BE49-F238E27FC236}">
                <a16:creationId xmlns:a16="http://schemas.microsoft.com/office/drawing/2014/main" id="{3D90756B-4D5C-44C6-8CF7-E15F12F0FABF}"/>
              </a:ext>
            </a:extLst>
          </p:cNvPr>
          <p:cNvPicPr>
            <a:picLocks noChangeAspect="1"/>
          </p:cNvPicPr>
          <p:nvPr/>
        </p:nvPicPr>
        <p:blipFill>
          <a:blip r:embed="rId2"/>
          <a:stretch>
            <a:fillRect/>
          </a:stretch>
        </p:blipFill>
        <p:spPr>
          <a:xfrm>
            <a:off x="9304212" y="1690688"/>
            <a:ext cx="2887788" cy="4556097"/>
          </a:xfrm>
          <a:prstGeom prst="rect">
            <a:avLst/>
          </a:prstGeom>
        </p:spPr>
      </p:pic>
    </p:spTree>
    <p:extLst>
      <p:ext uri="{BB962C8B-B14F-4D97-AF65-F5344CB8AC3E}">
        <p14:creationId xmlns:p14="http://schemas.microsoft.com/office/powerpoint/2010/main" val="3123895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ABE562-7852-49E3-9608-FA197462E672}"/>
              </a:ext>
            </a:extLst>
          </p:cNvPr>
          <p:cNvSpPr>
            <a:spLocks noGrp="1"/>
          </p:cNvSpPr>
          <p:nvPr>
            <p:ph idx="1"/>
          </p:nvPr>
        </p:nvSpPr>
        <p:spPr>
          <a:xfrm>
            <a:off x="400879" y="259218"/>
            <a:ext cx="8133522" cy="6165436"/>
          </a:xfrm>
        </p:spPr>
        <p:txBody>
          <a:bodyPr>
            <a:normAutofit/>
          </a:bodyPr>
          <a:lstStyle/>
          <a:p>
            <a:pPr algn="just">
              <a:lnSpc>
                <a:spcPct val="150000"/>
              </a:lnSpc>
            </a:pPr>
            <a:r>
              <a:rPr lang="en-GB" sz="3200" dirty="0"/>
              <a:t>The risk of unwanted haemolysis of the specimen can be minimized by </a:t>
            </a:r>
          </a:p>
          <a:p>
            <a:pPr lvl="1" algn="just">
              <a:lnSpc>
                <a:spcPct val="150000"/>
              </a:lnSpc>
            </a:pPr>
            <a:r>
              <a:rPr lang="en-GB" sz="2800" dirty="0"/>
              <a:t>using minimal tourniquet time, </a:t>
            </a:r>
          </a:p>
          <a:p>
            <a:pPr lvl="1" algn="just">
              <a:lnSpc>
                <a:spcPct val="150000"/>
              </a:lnSpc>
            </a:pPr>
            <a:r>
              <a:rPr lang="en-GB" sz="2800" dirty="0"/>
              <a:t>withdrawing blood carefully, </a:t>
            </a:r>
          </a:p>
          <a:p>
            <a:pPr lvl="1" algn="just">
              <a:lnSpc>
                <a:spcPct val="150000"/>
              </a:lnSpc>
            </a:pPr>
            <a:r>
              <a:rPr lang="en-GB" sz="2800" dirty="0"/>
              <a:t>using an appropriately sized needle, </a:t>
            </a:r>
          </a:p>
          <a:p>
            <a:pPr lvl="1" algn="just">
              <a:lnSpc>
                <a:spcPct val="150000"/>
              </a:lnSpc>
            </a:pPr>
            <a:r>
              <a:rPr lang="en-GB" sz="2800" dirty="0"/>
              <a:t>delivering the blood slowly into the receptacle</a:t>
            </a:r>
          </a:p>
          <a:p>
            <a:pPr lvl="1" algn="just">
              <a:lnSpc>
                <a:spcPct val="150000"/>
              </a:lnSpc>
            </a:pPr>
            <a:r>
              <a:rPr lang="en-GB" sz="2800" dirty="0"/>
              <a:t>avoiding unnecessary agitation when mixing with the anticoagulant. </a:t>
            </a:r>
          </a:p>
          <a:p>
            <a:pPr algn="just">
              <a:lnSpc>
                <a:spcPct val="150000"/>
              </a:lnSpc>
            </a:pPr>
            <a:endParaRPr lang="en-GB" dirty="0"/>
          </a:p>
        </p:txBody>
      </p:sp>
      <p:pic>
        <p:nvPicPr>
          <p:cNvPr id="2" name="Picture 1">
            <a:extLst>
              <a:ext uri="{FF2B5EF4-FFF2-40B4-BE49-F238E27FC236}">
                <a16:creationId xmlns:a16="http://schemas.microsoft.com/office/drawing/2014/main" id="{D7263EC7-BDAD-4F14-B042-1A2B82CA364A}"/>
              </a:ext>
            </a:extLst>
          </p:cNvPr>
          <p:cNvPicPr>
            <a:picLocks noChangeAspect="1"/>
          </p:cNvPicPr>
          <p:nvPr/>
        </p:nvPicPr>
        <p:blipFill>
          <a:blip r:embed="rId2"/>
          <a:stretch>
            <a:fillRect/>
          </a:stretch>
        </p:blipFill>
        <p:spPr>
          <a:xfrm>
            <a:off x="8534401" y="1879601"/>
            <a:ext cx="3657599" cy="3384270"/>
          </a:xfrm>
          <a:prstGeom prst="rect">
            <a:avLst/>
          </a:prstGeom>
        </p:spPr>
      </p:pic>
      <p:pic>
        <p:nvPicPr>
          <p:cNvPr id="4" name="Picture 3">
            <a:extLst>
              <a:ext uri="{FF2B5EF4-FFF2-40B4-BE49-F238E27FC236}">
                <a16:creationId xmlns:a16="http://schemas.microsoft.com/office/drawing/2014/main" id="{0ADA3D09-ADCA-4817-86EC-2B0624A4CC95}"/>
              </a:ext>
            </a:extLst>
          </p:cNvPr>
          <p:cNvPicPr>
            <a:picLocks noChangeAspect="1"/>
          </p:cNvPicPr>
          <p:nvPr/>
        </p:nvPicPr>
        <p:blipFill>
          <a:blip r:embed="rId3"/>
          <a:stretch>
            <a:fillRect/>
          </a:stretch>
        </p:blipFill>
        <p:spPr>
          <a:xfrm>
            <a:off x="8602133" y="1691640"/>
            <a:ext cx="3589865" cy="3474720"/>
          </a:xfrm>
          <a:prstGeom prst="rect">
            <a:avLst/>
          </a:prstGeom>
        </p:spPr>
      </p:pic>
    </p:spTree>
    <p:extLst>
      <p:ext uri="{BB962C8B-B14F-4D97-AF65-F5344CB8AC3E}">
        <p14:creationId xmlns:p14="http://schemas.microsoft.com/office/powerpoint/2010/main" val="128730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500"/>
                                        <p:tgtEl>
                                          <p:spTgt spid="3">
                                            <p:txEl>
                                              <p:pRg st="3" end="3"/>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barn(inVertical)">
                                      <p:cBhvr>
                                        <p:cTn id="2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8CB8D8-214B-4DBF-9C13-0E62BC8264AA}"/>
              </a:ext>
            </a:extLst>
          </p:cNvPr>
          <p:cNvSpPr>
            <a:spLocks noGrp="1"/>
          </p:cNvSpPr>
          <p:nvPr>
            <p:ph idx="1"/>
          </p:nvPr>
        </p:nvSpPr>
        <p:spPr>
          <a:xfrm>
            <a:off x="838200" y="609073"/>
            <a:ext cx="10515600" cy="5751968"/>
          </a:xfrm>
        </p:spPr>
        <p:txBody>
          <a:bodyPr>
            <a:normAutofit/>
          </a:bodyPr>
          <a:lstStyle/>
          <a:p>
            <a:pPr algn="just"/>
            <a:r>
              <a:rPr lang="en-GB" b="1" dirty="0"/>
              <a:t>If blood collection fails</a:t>
            </a:r>
            <a:r>
              <a:rPr lang="en-GB" dirty="0"/>
              <a:t>, it is important to remain calm, communicate with the patient and consider the possible causes. These include poor technique (e.g., passing the needle through the vein, or poor selection of veins), scarring of tissues and haematoma formation.</a:t>
            </a:r>
          </a:p>
          <a:p>
            <a:pPr algn="just"/>
            <a:endParaRPr lang="en-GB" dirty="0"/>
          </a:p>
          <a:p>
            <a:pPr algn="just"/>
            <a:r>
              <a:rPr lang="en-GB" dirty="0"/>
              <a:t>After obtaining the necessary specimens, remove the needle and press a sterile swab over the puncture site.</a:t>
            </a:r>
          </a:p>
          <a:p>
            <a:pPr algn="just"/>
            <a:endParaRPr lang="en-GB" dirty="0"/>
          </a:p>
          <a:p>
            <a:pPr algn="just"/>
            <a:r>
              <a:rPr lang="en-GB" dirty="0"/>
              <a:t>If </a:t>
            </a:r>
            <a:r>
              <a:rPr lang="en-GB" b="1" dirty="0"/>
              <a:t>intravenous fluids </a:t>
            </a:r>
            <a:r>
              <a:rPr lang="en-GB" dirty="0"/>
              <a:t>are being transfused into an arm, blood should generally not be collected from that arm; however, if this is essential, the specimen should be obtained from </a:t>
            </a:r>
            <a:r>
              <a:rPr lang="en-GB" b="1" dirty="0"/>
              <a:t>below the intravenous infusion</a:t>
            </a:r>
            <a:r>
              <a:rPr lang="en-GB" dirty="0"/>
              <a:t> with the tourniquet being placed below the site of infusion.</a:t>
            </a:r>
          </a:p>
          <a:p>
            <a:pPr algn="just"/>
            <a:endParaRPr lang="en-GB" dirty="0"/>
          </a:p>
        </p:txBody>
      </p:sp>
    </p:spTree>
    <p:extLst>
      <p:ext uri="{BB962C8B-B14F-4D97-AF65-F5344CB8AC3E}">
        <p14:creationId xmlns:p14="http://schemas.microsoft.com/office/powerpoint/2010/main" val="2569652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F8A87-EC1E-43C1-B3C2-F0B74BFC3313}"/>
              </a:ext>
            </a:extLst>
          </p:cNvPr>
          <p:cNvSpPr>
            <a:spLocks noGrp="1"/>
          </p:cNvSpPr>
          <p:nvPr>
            <p:ph type="title"/>
          </p:nvPr>
        </p:nvSpPr>
        <p:spPr/>
        <p:txBody>
          <a:bodyPr>
            <a:normAutofit fontScale="90000"/>
          </a:bodyPr>
          <a:lstStyle/>
          <a:p>
            <a:r>
              <a:rPr lang="en-US" b="1" dirty="0"/>
              <a:t>DIFFERENCES BETWEEN CAPILLARY AND VENOUS</a:t>
            </a:r>
            <a:br>
              <a:rPr lang="en-US" b="1" dirty="0"/>
            </a:br>
            <a:r>
              <a:rPr lang="en-US" b="1" dirty="0"/>
              <a:t>BLOOD</a:t>
            </a:r>
            <a:endParaRPr lang="en-US" dirty="0"/>
          </a:p>
        </p:txBody>
      </p:sp>
      <p:sp>
        <p:nvSpPr>
          <p:cNvPr id="3" name="Content Placeholder 2">
            <a:extLst>
              <a:ext uri="{FF2B5EF4-FFF2-40B4-BE49-F238E27FC236}">
                <a16:creationId xmlns:a16="http://schemas.microsoft.com/office/drawing/2014/main" id="{C4DC154D-08CB-4C18-87BB-3A42B5E006E1}"/>
              </a:ext>
            </a:extLst>
          </p:cNvPr>
          <p:cNvSpPr>
            <a:spLocks noGrp="1"/>
          </p:cNvSpPr>
          <p:nvPr>
            <p:ph idx="1"/>
          </p:nvPr>
        </p:nvSpPr>
        <p:spPr>
          <a:xfrm>
            <a:off x="838200" y="1634799"/>
            <a:ext cx="10515600" cy="4858076"/>
          </a:xfrm>
        </p:spPr>
        <p:txBody>
          <a:bodyPr>
            <a:noAutofit/>
          </a:bodyPr>
          <a:lstStyle/>
          <a:p>
            <a:pPr algn="just">
              <a:lnSpc>
                <a:spcPct val="120000"/>
              </a:lnSpc>
            </a:pPr>
            <a:r>
              <a:rPr lang="en-US" sz="2400" dirty="0"/>
              <a:t>Blood from a skin puncture is a mixture of blood from arterioles, veins and capillaries and it contains some interstitial and intracellular fluid.</a:t>
            </a:r>
          </a:p>
          <a:p>
            <a:pPr algn="just">
              <a:lnSpc>
                <a:spcPct val="120000"/>
              </a:lnSpc>
            </a:pPr>
            <a:r>
              <a:rPr lang="en-US" sz="2400" dirty="0"/>
              <a:t>The packed cell volume/</a:t>
            </a:r>
            <a:r>
              <a:rPr lang="en-US" sz="2400" dirty="0" err="1"/>
              <a:t>haematocrit</a:t>
            </a:r>
            <a:r>
              <a:rPr lang="en-US" sz="2400" dirty="0"/>
              <a:t> </a:t>
            </a:r>
            <a:r>
              <a:rPr lang="en-US" sz="2400" b="1" dirty="0"/>
              <a:t>(PCV/</a:t>
            </a:r>
            <a:r>
              <a:rPr lang="en-US" sz="2400" b="1" dirty="0" err="1"/>
              <a:t>Hct</a:t>
            </a:r>
            <a:r>
              <a:rPr lang="en-US" sz="2400" b="1" dirty="0"/>
              <a:t>)</a:t>
            </a:r>
            <a:r>
              <a:rPr lang="en-US" sz="2400" dirty="0"/>
              <a:t>,</a:t>
            </a:r>
            <a:r>
              <a:rPr lang="en-US" sz="2400" b="1" dirty="0"/>
              <a:t> </a:t>
            </a:r>
            <a:r>
              <a:rPr lang="en-US" sz="2400" dirty="0"/>
              <a:t>red blood cell count </a:t>
            </a:r>
            <a:r>
              <a:rPr lang="en-US" sz="2400" b="1" dirty="0"/>
              <a:t>(RBC) </a:t>
            </a:r>
            <a:r>
              <a:rPr lang="en-US" sz="2400" dirty="0"/>
              <a:t>and </a:t>
            </a:r>
            <a:r>
              <a:rPr lang="en-GB" sz="2400" dirty="0"/>
              <a:t>haemoglobin</a:t>
            </a:r>
            <a:r>
              <a:rPr lang="en-US" sz="2400" dirty="0"/>
              <a:t> concentration </a:t>
            </a:r>
            <a:r>
              <a:rPr lang="en-US" sz="2400" b="1" dirty="0"/>
              <a:t>(Hb) </a:t>
            </a:r>
            <a:r>
              <a:rPr lang="en-US" sz="2400" dirty="0"/>
              <a:t>of capillary blood may be slightly higher than those of venous blood. The </a:t>
            </a:r>
            <a:r>
              <a:rPr lang="en-GB" sz="2400" dirty="0"/>
              <a:t>total</a:t>
            </a:r>
            <a:r>
              <a:rPr lang="en-US" sz="2400" dirty="0"/>
              <a:t> </a:t>
            </a:r>
            <a:r>
              <a:rPr lang="en-US" sz="2400" b="1" dirty="0"/>
              <a:t>leucocyte</a:t>
            </a:r>
            <a:r>
              <a:rPr lang="en-US" sz="2400" dirty="0"/>
              <a:t> and neutrophil counts may also be higher. Conversely, the </a:t>
            </a:r>
            <a:r>
              <a:rPr lang="en-US" sz="2400" b="1" dirty="0"/>
              <a:t>platelet count </a:t>
            </a:r>
            <a:r>
              <a:rPr lang="en-US" sz="2400" dirty="0"/>
              <a:t>appears to be higher in venous than in capillary blood; this may be due to adhesion of platelets to the site of the skin puncture. </a:t>
            </a:r>
          </a:p>
          <a:p>
            <a:pPr algn="just">
              <a:lnSpc>
                <a:spcPct val="120000"/>
              </a:lnSpc>
            </a:pPr>
            <a:r>
              <a:rPr lang="en-US" sz="2400" dirty="0"/>
              <a:t>All of these differences are </a:t>
            </a:r>
            <a:r>
              <a:rPr lang="en-US" sz="2400" b="1" dirty="0" err="1"/>
              <a:t>minimised</a:t>
            </a:r>
            <a:r>
              <a:rPr lang="en-US" sz="2400" dirty="0"/>
              <a:t> when a free flow of blood has been obtained after skin puncture.</a:t>
            </a:r>
          </a:p>
        </p:txBody>
      </p:sp>
    </p:spTree>
    <p:extLst>
      <p:ext uri="{BB962C8B-B14F-4D97-AF65-F5344CB8AC3E}">
        <p14:creationId xmlns:p14="http://schemas.microsoft.com/office/powerpoint/2010/main" val="2189588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AAB4F4-42D5-4061-98CC-A8BCBBF41CEB}"/>
              </a:ext>
            </a:extLst>
          </p:cNvPr>
          <p:cNvSpPr>
            <a:spLocks noGrp="1"/>
          </p:cNvSpPr>
          <p:nvPr>
            <p:ph idx="1"/>
          </p:nvPr>
        </p:nvSpPr>
        <p:spPr>
          <a:xfrm>
            <a:off x="838200" y="970063"/>
            <a:ext cx="10515600" cy="1137033"/>
          </a:xfrm>
        </p:spPr>
        <p:txBody>
          <a:bodyPr>
            <a:normAutofit/>
          </a:bodyPr>
          <a:lstStyle/>
          <a:p>
            <a:pPr algn="just"/>
            <a:r>
              <a:rPr lang="en-US" dirty="0"/>
              <a:t>The specimen tube can be placed on a mechanical rotating mixer for 2 min or the tube can be inverted 8–10 times by hand. </a:t>
            </a:r>
          </a:p>
        </p:txBody>
      </p:sp>
      <p:pic>
        <p:nvPicPr>
          <p:cNvPr id="2" name="Picture 1">
            <a:extLst>
              <a:ext uri="{FF2B5EF4-FFF2-40B4-BE49-F238E27FC236}">
                <a16:creationId xmlns:a16="http://schemas.microsoft.com/office/drawing/2014/main" id="{CD507667-DD2E-4A91-82C2-C3C2507E3251}"/>
              </a:ext>
            </a:extLst>
          </p:cNvPr>
          <p:cNvPicPr>
            <a:picLocks noChangeAspect="1"/>
          </p:cNvPicPr>
          <p:nvPr/>
        </p:nvPicPr>
        <p:blipFill>
          <a:blip r:embed="rId2"/>
          <a:stretch>
            <a:fillRect/>
          </a:stretch>
        </p:blipFill>
        <p:spPr>
          <a:xfrm>
            <a:off x="685602" y="2067336"/>
            <a:ext cx="4315770" cy="4444990"/>
          </a:xfrm>
          <a:prstGeom prst="rect">
            <a:avLst/>
          </a:prstGeom>
        </p:spPr>
      </p:pic>
      <p:pic>
        <p:nvPicPr>
          <p:cNvPr id="4" name="Picture 3">
            <a:extLst>
              <a:ext uri="{FF2B5EF4-FFF2-40B4-BE49-F238E27FC236}">
                <a16:creationId xmlns:a16="http://schemas.microsoft.com/office/drawing/2014/main" id="{F57F50C6-290A-4B0A-84DB-0B84A5E22C79}"/>
              </a:ext>
            </a:extLst>
          </p:cNvPr>
          <p:cNvPicPr>
            <a:picLocks noChangeAspect="1"/>
          </p:cNvPicPr>
          <p:nvPr/>
        </p:nvPicPr>
        <p:blipFill>
          <a:blip r:embed="rId3"/>
          <a:stretch>
            <a:fillRect/>
          </a:stretch>
        </p:blipFill>
        <p:spPr>
          <a:xfrm>
            <a:off x="6330784" y="2067336"/>
            <a:ext cx="4078577" cy="4267570"/>
          </a:xfrm>
          <a:prstGeom prst="rect">
            <a:avLst/>
          </a:prstGeom>
        </p:spPr>
      </p:pic>
    </p:spTree>
    <p:extLst>
      <p:ext uri="{BB962C8B-B14F-4D97-AF65-F5344CB8AC3E}">
        <p14:creationId xmlns:p14="http://schemas.microsoft.com/office/powerpoint/2010/main" val="3500393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AAB4F4-42D5-4061-98CC-A8BCBBF41CEB}"/>
              </a:ext>
            </a:extLst>
          </p:cNvPr>
          <p:cNvSpPr>
            <a:spLocks noGrp="1"/>
          </p:cNvSpPr>
          <p:nvPr>
            <p:ph idx="1"/>
          </p:nvPr>
        </p:nvSpPr>
        <p:spPr>
          <a:xfrm>
            <a:off x="838200" y="970064"/>
            <a:ext cx="10515600" cy="1057520"/>
          </a:xfrm>
        </p:spPr>
        <p:txBody>
          <a:bodyPr>
            <a:normAutofit/>
          </a:bodyPr>
          <a:lstStyle/>
          <a:p>
            <a:pPr algn="just"/>
            <a:r>
              <a:rPr lang="en-US" dirty="0"/>
              <a:t>The difference between plasma and serum is that the latter lacks fibrinogen and some coagulation factors. </a:t>
            </a:r>
          </a:p>
        </p:txBody>
      </p:sp>
      <p:pic>
        <p:nvPicPr>
          <p:cNvPr id="2" name="Picture 1">
            <a:extLst>
              <a:ext uri="{FF2B5EF4-FFF2-40B4-BE49-F238E27FC236}">
                <a16:creationId xmlns:a16="http://schemas.microsoft.com/office/drawing/2014/main" id="{5C68CAE0-3ECE-4A43-817C-63C4E7DF1E65}"/>
              </a:ext>
            </a:extLst>
          </p:cNvPr>
          <p:cNvPicPr>
            <a:picLocks noChangeAspect="1"/>
          </p:cNvPicPr>
          <p:nvPr/>
        </p:nvPicPr>
        <p:blipFill>
          <a:blip r:embed="rId2"/>
          <a:stretch>
            <a:fillRect/>
          </a:stretch>
        </p:blipFill>
        <p:spPr>
          <a:xfrm>
            <a:off x="1216550" y="2272113"/>
            <a:ext cx="9692640" cy="4184346"/>
          </a:xfrm>
          <a:prstGeom prst="rect">
            <a:avLst/>
          </a:prstGeom>
        </p:spPr>
      </p:pic>
    </p:spTree>
    <p:extLst>
      <p:ext uri="{BB962C8B-B14F-4D97-AF65-F5344CB8AC3E}">
        <p14:creationId xmlns:p14="http://schemas.microsoft.com/office/powerpoint/2010/main" val="970184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963F7C-D4FF-4989-A7B2-6FAD12F7E076}"/>
              </a:ext>
            </a:extLst>
          </p:cNvPr>
          <p:cNvPicPr>
            <a:picLocks noChangeAspect="1"/>
          </p:cNvPicPr>
          <p:nvPr/>
        </p:nvPicPr>
        <p:blipFill>
          <a:blip r:embed="rId2"/>
          <a:stretch>
            <a:fillRect/>
          </a:stretch>
        </p:blipFill>
        <p:spPr>
          <a:xfrm>
            <a:off x="458273" y="534473"/>
            <a:ext cx="11275454" cy="5789054"/>
          </a:xfrm>
          <a:prstGeom prst="rect">
            <a:avLst/>
          </a:prstGeom>
        </p:spPr>
      </p:pic>
    </p:spTree>
    <p:extLst>
      <p:ext uri="{BB962C8B-B14F-4D97-AF65-F5344CB8AC3E}">
        <p14:creationId xmlns:p14="http://schemas.microsoft.com/office/powerpoint/2010/main" val="325258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113039-0D35-4DE3-AD2F-83826BEC7E9D}"/>
              </a:ext>
            </a:extLst>
          </p:cNvPr>
          <p:cNvSpPr>
            <a:spLocks noGrp="1"/>
          </p:cNvSpPr>
          <p:nvPr>
            <p:ph idx="1"/>
          </p:nvPr>
        </p:nvSpPr>
        <p:spPr>
          <a:xfrm>
            <a:off x="838200" y="1009815"/>
            <a:ext cx="10515600" cy="4882101"/>
          </a:xfrm>
        </p:spPr>
        <p:txBody>
          <a:bodyPr>
            <a:normAutofit/>
          </a:bodyPr>
          <a:lstStyle/>
          <a:p>
            <a:pPr algn="just"/>
            <a:r>
              <a:rPr lang="en-US" dirty="0"/>
              <a:t>The tubes, whether with or without a serum separator, are then centrifuged for </a:t>
            </a:r>
            <a:r>
              <a:rPr lang="en-US" b="1" dirty="0"/>
              <a:t>5 minutes </a:t>
            </a:r>
            <a:r>
              <a:rPr lang="en-US" dirty="0"/>
              <a:t>at </a:t>
            </a:r>
            <a:r>
              <a:rPr lang="en-US" b="1" dirty="0"/>
              <a:t>3000</a:t>
            </a:r>
            <a:r>
              <a:rPr lang="en-US" dirty="0"/>
              <a:t> revolutions per minute (rpm).</a:t>
            </a:r>
          </a:p>
          <a:p>
            <a:pPr algn="just"/>
            <a:r>
              <a:rPr lang="en-US" dirty="0"/>
              <a:t>For most tests, serum should be kept at 4 °C until used, but if testing is delayed, serum can be stored at −20 °C for up to 3 months and at −40 °C or below for long-term storage. </a:t>
            </a:r>
          </a:p>
          <a:p>
            <a:pPr algn="just"/>
            <a:r>
              <a:rPr lang="en-US" dirty="0"/>
              <a:t>If the specimen has been stored at 4 °C, it will be viscous and the blood should be allowed to warm to room temperature before being mixed.</a:t>
            </a:r>
          </a:p>
          <a:p>
            <a:pPr algn="just"/>
            <a:r>
              <a:rPr lang="en-US" dirty="0"/>
              <a:t>Frozen specimens should be thawed in a water bath or in a 37 °C incubator, and then inverted several times to ensure homogeneity before being used for a test.</a:t>
            </a:r>
            <a:endParaRPr lang="en-GB" dirty="0"/>
          </a:p>
        </p:txBody>
      </p:sp>
    </p:spTree>
    <p:extLst>
      <p:ext uri="{BB962C8B-B14F-4D97-AF65-F5344CB8AC3E}">
        <p14:creationId xmlns:p14="http://schemas.microsoft.com/office/powerpoint/2010/main" val="1202960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21D77-BB5A-4265-8363-21EAD801E631}"/>
              </a:ext>
            </a:extLst>
          </p:cNvPr>
          <p:cNvSpPr>
            <a:spLocks noGrp="1"/>
          </p:cNvSpPr>
          <p:nvPr>
            <p:ph type="title"/>
          </p:nvPr>
        </p:nvSpPr>
        <p:spPr/>
        <p:txBody>
          <a:bodyPr/>
          <a:lstStyle/>
          <a:p>
            <a:r>
              <a:rPr lang="en-GB" b="1" dirty="0"/>
              <a:t>ANTICOAGULANTS</a:t>
            </a:r>
            <a:endParaRPr lang="en-US" dirty="0"/>
          </a:p>
        </p:txBody>
      </p:sp>
      <p:sp>
        <p:nvSpPr>
          <p:cNvPr id="3" name="Content Placeholder 2">
            <a:extLst>
              <a:ext uri="{FF2B5EF4-FFF2-40B4-BE49-F238E27FC236}">
                <a16:creationId xmlns:a16="http://schemas.microsoft.com/office/drawing/2014/main" id="{60B12C23-19F6-44DE-95B9-A07D78708704}"/>
              </a:ext>
            </a:extLst>
          </p:cNvPr>
          <p:cNvSpPr>
            <a:spLocks noGrp="1"/>
          </p:cNvSpPr>
          <p:nvPr>
            <p:ph idx="1"/>
          </p:nvPr>
        </p:nvSpPr>
        <p:spPr/>
        <p:txBody>
          <a:bodyPr>
            <a:normAutofit/>
          </a:bodyPr>
          <a:lstStyle/>
          <a:p>
            <a:pPr algn="just"/>
            <a:r>
              <a:rPr lang="en-US" dirty="0"/>
              <a:t>EDTA (</a:t>
            </a:r>
            <a:r>
              <a:rPr lang="en-GB" dirty="0" err="1"/>
              <a:t>Ethylenediaminetetra</a:t>
            </a:r>
            <a:r>
              <a:rPr lang="en-GB" dirty="0"/>
              <a:t>-acetic acid) </a:t>
            </a:r>
            <a:endParaRPr lang="en-US" dirty="0"/>
          </a:p>
          <a:p>
            <a:pPr algn="just"/>
            <a:r>
              <a:rPr lang="en-US" dirty="0"/>
              <a:t>Sodium citrate </a:t>
            </a:r>
          </a:p>
          <a:p>
            <a:pPr algn="just"/>
            <a:r>
              <a:rPr lang="en-US" dirty="0"/>
              <a:t>Heparin</a:t>
            </a:r>
          </a:p>
          <a:p>
            <a:pPr marL="0" indent="0" algn="just">
              <a:buNone/>
            </a:pPr>
            <a:endParaRPr lang="en-US" dirty="0"/>
          </a:p>
          <a:p>
            <a:pPr marL="0" indent="0" algn="just">
              <a:lnSpc>
                <a:spcPct val="150000"/>
              </a:lnSpc>
              <a:buNone/>
            </a:pPr>
            <a:r>
              <a:rPr lang="en-US" dirty="0"/>
              <a:t>EDTA and sodium citrate remove calcium, which is essential for coagulation. Heparin binds to antithrombin, thus inhibiting the interaction of several </a:t>
            </a:r>
            <a:r>
              <a:rPr lang="en-GB" dirty="0"/>
              <a:t>clotting factors.</a:t>
            </a:r>
          </a:p>
        </p:txBody>
      </p:sp>
    </p:spTree>
    <p:extLst>
      <p:ext uri="{BB962C8B-B14F-4D97-AF65-F5344CB8AC3E}">
        <p14:creationId xmlns:p14="http://schemas.microsoft.com/office/powerpoint/2010/main" val="37367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70FF5-CC94-45AD-8D98-C94AE347C1E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D7CE2AA-899F-4C65-BC89-0E3A95AC57FA}"/>
              </a:ext>
            </a:extLst>
          </p:cNvPr>
          <p:cNvSpPr>
            <a:spLocks noGrp="1"/>
          </p:cNvSpPr>
          <p:nvPr>
            <p:ph idx="1"/>
          </p:nvPr>
        </p:nvSpPr>
        <p:spPr/>
        <p:txBody>
          <a:bodyPr>
            <a:normAutofit lnSpcReduction="10000"/>
          </a:bodyPr>
          <a:lstStyle/>
          <a:p>
            <a:pPr algn="just"/>
            <a:r>
              <a:rPr lang="en-US" dirty="0"/>
              <a:t>EDTA used for blood counts</a:t>
            </a:r>
          </a:p>
          <a:p>
            <a:pPr algn="just"/>
            <a:r>
              <a:rPr lang="en-US" dirty="0"/>
              <a:t>Excess EDTA (EDTA affects both red cells and leucocytes, causing shrinkage and degenerative changes. Significant decrease in PCV and an increase in mean cell </a:t>
            </a:r>
            <a:r>
              <a:rPr lang="en-US" dirty="0" err="1"/>
              <a:t>haemoglobin</a:t>
            </a:r>
            <a:r>
              <a:rPr lang="en-US" dirty="0"/>
              <a:t> concentration (MCHC).</a:t>
            </a:r>
          </a:p>
          <a:p>
            <a:pPr algn="just"/>
            <a:r>
              <a:rPr lang="en-US" dirty="0"/>
              <a:t>Platelets (swell and then disintegrate, an artificially high platelet count)</a:t>
            </a:r>
          </a:p>
          <a:p>
            <a:pPr algn="just"/>
            <a:r>
              <a:rPr lang="en-US" dirty="0"/>
              <a:t> EDTA is responsible for the activity of a naturally occurring antiplatelet autoantibody, which sometimes causes platelet aggregation of platelet adherence to neutrophils in blood films. (All patients with apparent thrombocytopenia therefore require a blood film to identify this </a:t>
            </a:r>
            <a:r>
              <a:rPr lang="en-US" i="1" dirty="0"/>
              <a:t>in vitro </a:t>
            </a:r>
            <a:r>
              <a:rPr lang="en-US" dirty="0"/>
              <a:t>phenomenon). </a:t>
            </a:r>
          </a:p>
        </p:txBody>
      </p:sp>
    </p:spTree>
    <p:extLst>
      <p:ext uri="{BB962C8B-B14F-4D97-AF65-F5344CB8AC3E}">
        <p14:creationId xmlns:p14="http://schemas.microsoft.com/office/powerpoint/2010/main" val="2528074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8B02D-3812-4B9A-A090-400B0037944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A8832EB-E4BA-4677-B1E2-C6914AD184B5}"/>
              </a:ext>
            </a:extLst>
          </p:cNvPr>
          <p:cNvSpPr>
            <a:spLocks noGrp="1"/>
          </p:cNvSpPr>
          <p:nvPr>
            <p:ph idx="1"/>
          </p:nvPr>
        </p:nvSpPr>
        <p:spPr/>
        <p:txBody>
          <a:bodyPr/>
          <a:lstStyle/>
          <a:p>
            <a:pPr algn="just"/>
            <a:r>
              <a:rPr lang="en-GB" dirty="0"/>
              <a:t>Sodium </a:t>
            </a:r>
            <a:r>
              <a:rPr lang="en-US" dirty="0"/>
              <a:t>citrate is used for coagulation testing and for the erythrocyte </a:t>
            </a:r>
            <a:r>
              <a:rPr lang="en-GB" dirty="0"/>
              <a:t>sedimentation rate. (For better long-term preservation </a:t>
            </a:r>
            <a:r>
              <a:rPr lang="en-US" dirty="0"/>
              <a:t>of red cells for certain tests and for transfusion purposes, citrate is used in combination with dextrose in the form of acid–citrate–dextrose (ACD) or citrate–phosphate–dextrose </a:t>
            </a:r>
            <a:r>
              <a:rPr lang="en-GB" dirty="0"/>
              <a:t>(CPD)).</a:t>
            </a:r>
          </a:p>
          <a:p>
            <a:pPr algn="just"/>
            <a:r>
              <a:rPr lang="en-US" dirty="0"/>
              <a:t>For coagulation studies, 9 volumes of blood are added to 1 volume of 109 mmol/l sodium citrate solution.</a:t>
            </a:r>
            <a:r>
              <a:rPr lang="en-GB" dirty="0"/>
              <a:t> This ratio </a:t>
            </a:r>
            <a:r>
              <a:rPr lang="en-US" dirty="0"/>
              <a:t>of citrate to blood may need to be adjusted when samples with a high </a:t>
            </a:r>
            <a:r>
              <a:rPr lang="en-US" dirty="0" err="1"/>
              <a:t>haematocrit</a:t>
            </a:r>
            <a:r>
              <a:rPr lang="en-US" dirty="0"/>
              <a:t> require coagulation studies</a:t>
            </a:r>
            <a:endParaRPr lang="en-GB" dirty="0"/>
          </a:p>
          <a:p>
            <a:pPr algn="just"/>
            <a:endParaRPr lang="en-GB" dirty="0"/>
          </a:p>
        </p:txBody>
      </p:sp>
    </p:spTree>
    <p:extLst>
      <p:ext uri="{BB962C8B-B14F-4D97-AF65-F5344CB8AC3E}">
        <p14:creationId xmlns:p14="http://schemas.microsoft.com/office/powerpoint/2010/main" val="684509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19B54F-FFE0-470B-8974-61C430C83B1E}"/>
              </a:ext>
            </a:extLst>
          </p:cNvPr>
          <p:cNvPicPr>
            <a:picLocks noChangeAspect="1"/>
          </p:cNvPicPr>
          <p:nvPr/>
        </p:nvPicPr>
        <p:blipFill>
          <a:blip r:embed="rId2"/>
          <a:stretch>
            <a:fillRect/>
          </a:stretch>
        </p:blipFill>
        <p:spPr>
          <a:xfrm>
            <a:off x="341907" y="270345"/>
            <a:ext cx="11489634" cy="6288778"/>
          </a:xfrm>
          <a:prstGeom prst="rect">
            <a:avLst/>
          </a:prstGeom>
        </p:spPr>
      </p:pic>
    </p:spTree>
    <p:extLst>
      <p:ext uri="{BB962C8B-B14F-4D97-AF65-F5344CB8AC3E}">
        <p14:creationId xmlns:p14="http://schemas.microsoft.com/office/powerpoint/2010/main" val="3475032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1BF24-DBAF-477B-95DD-4FEFB6A484B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C4F579B-1C09-4EB9-9E7D-8B2F9A1962C3}"/>
              </a:ext>
            </a:extLst>
          </p:cNvPr>
          <p:cNvSpPr>
            <a:spLocks noGrp="1"/>
          </p:cNvSpPr>
          <p:nvPr>
            <p:ph idx="1"/>
          </p:nvPr>
        </p:nvSpPr>
        <p:spPr/>
        <p:txBody>
          <a:bodyPr>
            <a:normAutofit/>
          </a:bodyPr>
          <a:lstStyle/>
          <a:p>
            <a:pPr algn="just"/>
            <a:r>
              <a:rPr lang="en-US" dirty="0"/>
              <a:t>Lithium or sodium salt of heparin at a concentration of 10–20 </a:t>
            </a:r>
            <a:r>
              <a:rPr lang="en-US" dirty="0" err="1"/>
              <a:t>iu</a:t>
            </a:r>
            <a:r>
              <a:rPr lang="en-US" dirty="0"/>
              <a:t>/ml of blood is a commonly used anticoagulant for chemistry, gas analysis and emergency tests.</a:t>
            </a:r>
          </a:p>
          <a:p>
            <a:pPr algn="just"/>
            <a:r>
              <a:rPr lang="en-US" dirty="0"/>
              <a:t>Heparin is not suitable for blood counts and films as it often induces platelet and leucocyte clumping and gives a faint blue </a:t>
            </a:r>
            <a:r>
              <a:rPr lang="en-US" dirty="0" err="1"/>
              <a:t>colouration</a:t>
            </a:r>
            <a:r>
              <a:rPr lang="en-US" dirty="0"/>
              <a:t> to the background when films are </a:t>
            </a:r>
            <a:r>
              <a:rPr lang="en-GB" dirty="0"/>
              <a:t>stained by Romanowsky dyes.</a:t>
            </a:r>
          </a:p>
          <a:p>
            <a:pPr algn="just"/>
            <a:r>
              <a:rPr lang="en-GB" dirty="0"/>
              <a:t>Heparin inhibits </a:t>
            </a:r>
            <a:r>
              <a:rPr lang="en-US" dirty="0"/>
              <a:t>enzyme activity and it should not be used when a polymerase chain reaction with restriction enzymes is to be </a:t>
            </a:r>
            <a:r>
              <a:rPr lang="en-GB" dirty="0"/>
              <a:t>performed.</a:t>
            </a:r>
          </a:p>
        </p:txBody>
      </p:sp>
    </p:spTree>
    <p:extLst>
      <p:ext uri="{BB962C8B-B14F-4D97-AF65-F5344CB8AC3E}">
        <p14:creationId xmlns:p14="http://schemas.microsoft.com/office/powerpoint/2010/main" val="18166530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748B7-1409-4851-A0D7-D57A4F39F56C}"/>
              </a:ext>
            </a:extLst>
          </p:cNvPr>
          <p:cNvSpPr>
            <a:spLocks noGrp="1"/>
          </p:cNvSpPr>
          <p:nvPr>
            <p:ph type="title"/>
          </p:nvPr>
        </p:nvSpPr>
        <p:spPr/>
        <p:txBody>
          <a:bodyPr/>
          <a:lstStyle/>
          <a:p>
            <a:r>
              <a:rPr lang="en-US" b="1" dirty="0"/>
              <a:t>EFFECTS OF STORAGE ON THE </a:t>
            </a:r>
            <a:r>
              <a:rPr lang="en-GB" b="1" dirty="0"/>
              <a:t>BLOOD COUNT</a:t>
            </a:r>
            <a:endParaRPr lang="en-US" dirty="0"/>
          </a:p>
        </p:txBody>
      </p:sp>
      <p:sp>
        <p:nvSpPr>
          <p:cNvPr id="3" name="Content Placeholder 2">
            <a:extLst>
              <a:ext uri="{FF2B5EF4-FFF2-40B4-BE49-F238E27FC236}">
                <a16:creationId xmlns:a16="http://schemas.microsoft.com/office/drawing/2014/main" id="{DD010FB2-A009-4D0C-910A-451E2885BBCD}"/>
              </a:ext>
            </a:extLst>
          </p:cNvPr>
          <p:cNvSpPr>
            <a:spLocks noGrp="1"/>
          </p:cNvSpPr>
          <p:nvPr>
            <p:ph idx="1"/>
          </p:nvPr>
        </p:nvSpPr>
        <p:spPr/>
        <p:txBody>
          <a:bodyPr>
            <a:normAutofit fontScale="92500" lnSpcReduction="10000"/>
          </a:bodyPr>
          <a:lstStyle/>
          <a:p>
            <a:pPr algn="just"/>
            <a:r>
              <a:rPr lang="en-US" dirty="0"/>
              <a:t>The RBC, WBC, platelet count and red cell indices are usually stable for up to 8 h after blood collection </a:t>
            </a:r>
          </a:p>
          <a:p>
            <a:pPr algn="just"/>
            <a:r>
              <a:rPr lang="en-US" dirty="0"/>
              <a:t>The red cells start to swell, the PCV/</a:t>
            </a:r>
            <a:r>
              <a:rPr lang="en-US" dirty="0" err="1"/>
              <a:t>Hct</a:t>
            </a:r>
            <a:r>
              <a:rPr lang="en-US" dirty="0"/>
              <a:t> and MCV start to increase, osmotic fragility increases and the erythrocyte sedimentation rate decreases. </a:t>
            </a:r>
          </a:p>
          <a:p>
            <a:pPr algn="just"/>
            <a:r>
              <a:rPr lang="en-US" dirty="0"/>
              <a:t>When the blood is kept at 4 °C the effects on the blood count are not usually significant for up to 24 h. Nevertheless, it is best to count leucocytes and especially platelets within 2 h and it should be noted that the decrease in the leucocyte count and a progressive decrease in the absolute lymphocyte count may become marked within a few hours, especially if there is an excessive amount of EDTA (&gt;4.5 mg/ml).</a:t>
            </a:r>
          </a:p>
          <a:p>
            <a:pPr algn="just"/>
            <a:r>
              <a:rPr lang="en-US" dirty="0"/>
              <a:t>Storage beyond 24 h at 4 °C results in erroneous data for automated white cell differential counts. </a:t>
            </a:r>
            <a:endParaRPr lang="en-GB" dirty="0"/>
          </a:p>
        </p:txBody>
      </p:sp>
    </p:spTree>
    <p:extLst>
      <p:ext uri="{BB962C8B-B14F-4D97-AF65-F5344CB8AC3E}">
        <p14:creationId xmlns:p14="http://schemas.microsoft.com/office/powerpoint/2010/main" val="465999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02196-5585-4001-B126-36A3122907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53FBE22-6567-44D3-BE8F-9BC27B8666A8}"/>
              </a:ext>
            </a:extLst>
          </p:cNvPr>
          <p:cNvSpPr>
            <a:spLocks noGrp="1"/>
          </p:cNvSpPr>
          <p:nvPr>
            <p:ph idx="1"/>
          </p:nvPr>
        </p:nvSpPr>
        <p:spPr/>
        <p:txBody>
          <a:bodyPr>
            <a:normAutofit fontScale="92500" lnSpcReduction="10000"/>
          </a:bodyPr>
          <a:lstStyle/>
          <a:p>
            <a:pPr algn="just"/>
            <a:r>
              <a:rPr lang="en-US" dirty="0"/>
              <a:t>Reticulocyte counts are unchanged when the blood is kept in either EDTA or ACD anticoagulant for 24 h at 4 °C, but at room temperature the count begins to fall within </a:t>
            </a:r>
            <a:r>
              <a:rPr lang="en-GB" dirty="0"/>
              <a:t>6 h.</a:t>
            </a:r>
          </a:p>
          <a:p>
            <a:pPr algn="just"/>
            <a:r>
              <a:rPr lang="en-US" dirty="0" err="1"/>
              <a:t>Haemoglobin</a:t>
            </a:r>
            <a:r>
              <a:rPr lang="en-US" dirty="0"/>
              <a:t> concentration remains unchanged for </a:t>
            </a:r>
            <a:r>
              <a:rPr lang="en-GB" dirty="0"/>
              <a:t>days.</a:t>
            </a:r>
          </a:p>
          <a:p>
            <a:pPr algn="just"/>
            <a:r>
              <a:rPr lang="en-US" dirty="0"/>
              <a:t>Coagulation test stability is critical for diagnosis and treatment of coagulopathies; it is recommended that tests be carried out within 2 h when the blood or plasma is stored at 22–24 °C, within 4 h when stored at 4 °C, within 2 weeks when stored at −20 °C, and within 6 months </a:t>
            </a:r>
            <a:r>
              <a:rPr lang="en-GB" dirty="0"/>
              <a:t>when stored at −70 °C</a:t>
            </a:r>
          </a:p>
          <a:p>
            <a:pPr algn="just"/>
            <a:r>
              <a:rPr lang="en-US" dirty="0"/>
              <a:t>For long-term storage, specimens should be divided into several aliquots to avoid repeated freezing and thawing</a:t>
            </a:r>
            <a:endParaRPr lang="en-GB" dirty="0"/>
          </a:p>
        </p:txBody>
      </p:sp>
    </p:spTree>
    <p:extLst>
      <p:ext uri="{BB962C8B-B14F-4D97-AF65-F5344CB8AC3E}">
        <p14:creationId xmlns:p14="http://schemas.microsoft.com/office/powerpoint/2010/main" val="1174731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7A34A-A300-49C1-A2E4-379D15F84B48}"/>
              </a:ext>
            </a:extLst>
          </p:cNvPr>
          <p:cNvSpPr>
            <a:spLocks noGrp="1"/>
          </p:cNvSpPr>
          <p:nvPr>
            <p:ph type="title"/>
          </p:nvPr>
        </p:nvSpPr>
        <p:spPr>
          <a:xfrm>
            <a:off x="639419" y="365125"/>
            <a:ext cx="10810461" cy="1325563"/>
          </a:xfrm>
        </p:spPr>
        <p:txBody>
          <a:bodyPr/>
          <a:lstStyle/>
          <a:p>
            <a:r>
              <a:rPr lang="en-US" b="1" dirty="0"/>
              <a:t>PACKED CELL VOLUME OR MICROHAEMATOCRIT</a:t>
            </a:r>
          </a:p>
        </p:txBody>
      </p:sp>
      <p:sp>
        <p:nvSpPr>
          <p:cNvPr id="3" name="Content Placeholder 2">
            <a:extLst>
              <a:ext uri="{FF2B5EF4-FFF2-40B4-BE49-F238E27FC236}">
                <a16:creationId xmlns:a16="http://schemas.microsoft.com/office/drawing/2014/main" id="{257D2388-C45A-497F-B15A-C9BB9DA82391}"/>
              </a:ext>
            </a:extLst>
          </p:cNvPr>
          <p:cNvSpPr>
            <a:spLocks noGrp="1"/>
          </p:cNvSpPr>
          <p:nvPr>
            <p:ph idx="1"/>
          </p:nvPr>
        </p:nvSpPr>
        <p:spPr/>
        <p:txBody>
          <a:bodyPr>
            <a:normAutofit/>
          </a:bodyPr>
          <a:lstStyle/>
          <a:p>
            <a:r>
              <a:rPr lang="en-US" dirty="0"/>
              <a:t>The packed cell volume (PCV) can be used:</a:t>
            </a:r>
          </a:p>
          <a:p>
            <a:pPr marL="971550" lvl="1" indent="-514350">
              <a:buFont typeface="+mj-lt"/>
              <a:buAutoNum type="arabicPeriod"/>
            </a:pPr>
            <a:r>
              <a:rPr lang="en-US" sz="2800" dirty="0"/>
              <a:t>as a simple screening test for </a:t>
            </a:r>
            <a:r>
              <a:rPr lang="en-US" sz="2800" dirty="0" err="1"/>
              <a:t>anaemia</a:t>
            </a:r>
            <a:r>
              <a:rPr lang="en-US" sz="2800" dirty="0"/>
              <a:t>, </a:t>
            </a:r>
          </a:p>
          <a:p>
            <a:pPr marL="971550" lvl="1" indent="-514350">
              <a:buFont typeface="+mj-lt"/>
              <a:buAutoNum type="arabicPeriod"/>
            </a:pPr>
            <a:r>
              <a:rPr lang="en-US" sz="2800" dirty="0"/>
              <a:t>as a reference method for calibrating automated blood count systems </a:t>
            </a:r>
          </a:p>
          <a:p>
            <a:pPr marL="971550" lvl="1" indent="-514350">
              <a:buFont typeface="+mj-lt"/>
              <a:buAutoNum type="arabicPeriod"/>
            </a:pPr>
            <a:r>
              <a:rPr lang="en-US" sz="2800" dirty="0"/>
              <a:t>as a rough guide to the accuracy of Hb measurements. </a:t>
            </a:r>
          </a:p>
          <a:p>
            <a:pPr marL="457200" lvl="1" indent="0">
              <a:buNone/>
            </a:pPr>
            <a:endParaRPr lang="en-US" sz="2800" dirty="0"/>
          </a:p>
          <a:p>
            <a:r>
              <a:rPr lang="en-US" dirty="0"/>
              <a:t>The PCV × 1000 is about three times the Hb expressed in g/l (e.g. 0.36 × 1000 is approximately 120 × 3). </a:t>
            </a:r>
          </a:p>
        </p:txBody>
      </p:sp>
    </p:spTree>
    <p:extLst>
      <p:ext uri="{BB962C8B-B14F-4D97-AF65-F5344CB8AC3E}">
        <p14:creationId xmlns:p14="http://schemas.microsoft.com/office/powerpoint/2010/main" val="2921746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3A30-55D0-43D9-96BA-13DD94F74E7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4C5F96E-BDA2-4F07-9C8E-1F8FFFD0C47B}"/>
              </a:ext>
            </a:extLst>
          </p:cNvPr>
          <p:cNvSpPr>
            <a:spLocks noGrp="1"/>
          </p:cNvSpPr>
          <p:nvPr>
            <p:ph idx="1"/>
          </p:nvPr>
        </p:nvSpPr>
        <p:spPr/>
        <p:txBody>
          <a:bodyPr>
            <a:normAutofit/>
          </a:bodyPr>
          <a:lstStyle/>
          <a:p>
            <a:r>
              <a:rPr lang="en-US" dirty="0"/>
              <a:t>capillary tubes 75 mm in length and having an internal diameter of about 1 mm. </a:t>
            </a:r>
          </a:p>
          <a:p>
            <a:r>
              <a:rPr lang="en-US" dirty="0"/>
              <a:t>The tubes may be plain for use with anticoagulated blood samples or coated inside with 1 international unit (</a:t>
            </a:r>
            <a:r>
              <a:rPr lang="en-US" dirty="0" err="1"/>
              <a:t>iu</a:t>
            </a:r>
            <a:r>
              <a:rPr lang="en-US" dirty="0"/>
              <a:t>) of heparin</a:t>
            </a:r>
          </a:p>
          <a:p>
            <a:r>
              <a:rPr lang="en-US" dirty="0"/>
              <a:t>Allow blood from a well-mixed specimen, or from a free flow of blood by skin puncture, to enter the tube by capillarity, leaving at least 15 mm unfilled. Then seal the tube by a plastic seal</a:t>
            </a:r>
            <a:endParaRPr lang="en-GB" dirty="0"/>
          </a:p>
        </p:txBody>
      </p:sp>
    </p:spTree>
    <p:extLst>
      <p:ext uri="{BB962C8B-B14F-4D97-AF65-F5344CB8AC3E}">
        <p14:creationId xmlns:p14="http://schemas.microsoft.com/office/powerpoint/2010/main" val="38101509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E12E36-11E8-4C4C-8CBD-650DDD5D1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429" y="1425336"/>
            <a:ext cx="6564702" cy="4909508"/>
          </a:xfrm>
          <a:prstGeom prst="rect">
            <a:avLst/>
          </a:prstGeom>
        </p:spPr>
      </p:pic>
      <p:sp>
        <p:nvSpPr>
          <p:cNvPr id="4" name="Rectangle 3">
            <a:extLst>
              <a:ext uri="{FF2B5EF4-FFF2-40B4-BE49-F238E27FC236}">
                <a16:creationId xmlns:a16="http://schemas.microsoft.com/office/drawing/2014/main" id="{3EDB95F5-3F3C-4949-BFE0-E168B6B10C07}"/>
              </a:ext>
            </a:extLst>
          </p:cNvPr>
          <p:cNvSpPr/>
          <p:nvPr/>
        </p:nvSpPr>
        <p:spPr>
          <a:xfrm>
            <a:off x="529087" y="301773"/>
            <a:ext cx="11056188" cy="954107"/>
          </a:xfrm>
          <a:prstGeom prst="rect">
            <a:avLst/>
          </a:prstGeom>
        </p:spPr>
        <p:txBody>
          <a:bodyPr wrap="square">
            <a:spAutoFit/>
          </a:bodyPr>
          <a:lstStyle/>
          <a:p>
            <a:r>
              <a:rPr lang="en-US" sz="2800" dirty="0"/>
              <a:t>The centrifuge used for the capillary tubes provides a centrifugal force of 12 000 g and 5 min centrifugation results in a constant PCV. </a:t>
            </a:r>
          </a:p>
        </p:txBody>
      </p:sp>
      <p:pic>
        <p:nvPicPr>
          <p:cNvPr id="5" name="Picture 4">
            <a:extLst>
              <a:ext uri="{FF2B5EF4-FFF2-40B4-BE49-F238E27FC236}">
                <a16:creationId xmlns:a16="http://schemas.microsoft.com/office/drawing/2014/main" id="{084FB93F-F9BC-4950-9E8E-E1F02B2BA1E6}"/>
              </a:ext>
            </a:extLst>
          </p:cNvPr>
          <p:cNvPicPr>
            <a:picLocks noChangeAspect="1"/>
          </p:cNvPicPr>
          <p:nvPr/>
        </p:nvPicPr>
        <p:blipFill>
          <a:blip r:embed="rId3"/>
          <a:stretch>
            <a:fillRect/>
          </a:stretch>
        </p:blipFill>
        <p:spPr>
          <a:xfrm>
            <a:off x="6673082" y="1870135"/>
            <a:ext cx="2932430" cy="4273666"/>
          </a:xfrm>
          <a:prstGeom prst="rect">
            <a:avLst/>
          </a:prstGeom>
        </p:spPr>
      </p:pic>
    </p:spTree>
    <p:extLst>
      <p:ext uri="{BB962C8B-B14F-4D97-AF65-F5344CB8AC3E}">
        <p14:creationId xmlns:p14="http://schemas.microsoft.com/office/powerpoint/2010/main" val="2376827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E090D4-5C0E-4079-8A3E-864CFC974299}"/>
              </a:ext>
            </a:extLst>
          </p:cNvPr>
          <p:cNvPicPr>
            <a:picLocks noChangeAspect="1"/>
          </p:cNvPicPr>
          <p:nvPr/>
        </p:nvPicPr>
        <p:blipFill>
          <a:blip r:embed="rId2"/>
          <a:stretch>
            <a:fillRect/>
          </a:stretch>
        </p:blipFill>
        <p:spPr>
          <a:xfrm>
            <a:off x="194953" y="0"/>
            <a:ext cx="8248011" cy="6858000"/>
          </a:xfrm>
          <a:prstGeom prst="rect">
            <a:avLst/>
          </a:prstGeom>
        </p:spPr>
      </p:pic>
      <p:pic>
        <p:nvPicPr>
          <p:cNvPr id="7" name="Picture 6">
            <a:extLst>
              <a:ext uri="{FF2B5EF4-FFF2-40B4-BE49-F238E27FC236}">
                <a16:creationId xmlns:a16="http://schemas.microsoft.com/office/drawing/2014/main" id="{DEFD9E32-B669-42A2-A2FD-899E79200719}"/>
              </a:ext>
            </a:extLst>
          </p:cNvPr>
          <p:cNvPicPr>
            <a:picLocks noChangeAspect="1"/>
          </p:cNvPicPr>
          <p:nvPr/>
        </p:nvPicPr>
        <p:blipFill>
          <a:blip r:embed="rId3"/>
          <a:stretch>
            <a:fillRect/>
          </a:stretch>
        </p:blipFill>
        <p:spPr>
          <a:xfrm>
            <a:off x="9002527" y="1443667"/>
            <a:ext cx="2658086" cy="3798137"/>
          </a:xfrm>
          <a:prstGeom prst="rect">
            <a:avLst/>
          </a:prstGeom>
        </p:spPr>
      </p:pic>
    </p:spTree>
    <p:extLst>
      <p:ext uri="{BB962C8B-B14F-4D97-AF65-F5344CB8AC3E}">
        <p14:creationId xmlns:p14="http://schemas.microsoft.com/office/powerpoint/2010/main" val="3915262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0DBB7B-2005-4984-8B5B-80BB623F55AA}"/>
              </a:ext>
            </a:extLst>
          </p:cNvPr>
          <p:cNvPicPr>
            <a:picLocks noChangeAspect="1"/>
          </p:cNvPicPr>
          <p:nvPr/>
        </p:nvPicPr>
        <p:blipFill>
          <a:blip r:embed="rId2"/>
          <a:stretch>
            <a:fillRect/>
          </a:stretch>
        </p:blipFill>
        <p:spPr>
          <a:xfrm>
            <a:off x="0" y="0"/>
            <a:ext cx="8444285" cy="6858000"/>
          </a:xfrm>
          <a:prstGeom prst="rect">
            <a:avLst/>
          </a:prstGeom>
        </p:spPr>
      </p:pic>
      <p:pic>
        <p:nvPicPr>
          <p:cNvPr id="5" name="Picture 4">
            <a:extLst>
              <a:ext uri="{FF2B5EF4-FFF2-40B4-BE49-F238E27FC236}">
                <a16:creationId xmlns:a16="http://schemas.microsoft.com/office/drawing/2014/main" id="{90D650EB-A5D4-4C6F-A1DC-27601C7CDAA0}"/>
              </a:ext>
            </a:extLst>
          </p:cNvPr>
          <p:cNvPicPr>
            <a:picLocks noChangeAspect="1"/>
          </p:cNvPicPr>
          <p:nvPr/>
        </p:nvPicPr>
        <p:blipFill>
          <a:blip r:embed="rId3"/>
          <a:stretch>
            <a:fillRect/>
          </a:stretch>
        </p:blipFill>
        <p:spPr>
          <a:xfrm>
            <a:off x="8412480" y="1014412"/>
            <a:ext cx="3779520" cy="4829175"/>
          </a:xfrm>
          <a:prstGeom prst="rect">
            <a:avLst/>
          </a:prstGeom>
        </p:spPr>
      </p:pic>
    </p:spTree>
    <p:extLst>
      <p:ext uri="{BB962C8B-B14F-4D97-AF65-F5344CB8AC3E}">
        <p14:creationId xmlns:p14="http://schemas.microsoft.com/office/powerpoint/2010/main" val="2978195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8CA9E-C7C6-4D9C-A6F7-6412B170B8C7}"/>
              </a:ext>
            </a:extLst>
          </p:cNvPr>
          <p:cNvSpPr>
            <a:spLocks noGrp="1"/>
          </p:cNvSpPr>
          <p:nvPr>
            <p:ph type="title"/>
          </p:nvPr>
        </p:nvSpPr>
        <p:spPr/>
        <p:txBody>
          <a:bodyPr/>
          <a:lstStyle/>
          <a:p>
            <a:r>
              <a:rPr lang="en-US" b="1" dirty="0"/>
              <a:t>CAPILLARY BLOOD</a:t>
            </a:r>
            <a:endParaRPr lang="en-US" dirty="0"/>
          </a:p>
        </p:txBody>
      </p:sp>
      <p:sp>
        <p:nvSpPr>
          <p:cNvPr id="3" name="Content Placeholder 2">
            <a:extLst>
              <a:ext uri="{FF2B5EF4-FFF2-40B4-BE49-F238E27FC236}">
                <a16:creationId xmlns:a16="http://schemas.microsoft.com/office/drawing/2014/main" id="{D1E34B1A-7F14-4E5E-B42A-F3C893B3FAE9}"/>
              </a:ext>
            </a:extLst>
          </p:cNvPr>
          <p:cNvSpPr>
            <a:spLocks noGrp="1"/>
          </p:cNvSpPr>
          <p:nvPr>
            <p:ph idx="1"/>
          </p:nvPr>
        </p:nvSpPr>
        <p:spPr>
          <a:xfrm>
            <a:off x="838200" y="1825625"/>
            <a:ext cx="5578503" cy="4351338"/>
          </a:xfrm>
        </p:spPr>
        <p:txBody>
          <a:bodyPr>
            <a:normAutofit/>
          </a:bodyPr>
          <a:lstStyle/>
          <a:p>
            <a:pPr marL="0" indent="0" algn="just">
              <a:buNone/>
            </a:pPr>
            <a:r>
              <a:rPr lang="en-GB" b="1" dirty="0"/>
              <a:t>Collection of capillary blood</a:t>
            </a:r>
          </a:p>
          <a:p>
            <a:pPr algn="just"/>
            <a:r>
              <a:rPr lang="en-GB" dirty="0"/>
              <a:t>Skin puncture is carried out with a needle or lancet. </a:t>
            </a:r>
          </a:p>
          <a:p>
            <a:pPr algn="just"/>
            <a:r>
              <a:rPr lang="en-GB" dirty="0"/>
              <a:t>In adults and older children, blood can be obtained from a finger (distal digit of the third or fourth finger on its palmar surface)</a:t>
            </a:r>
          </a:p>
          <a:p>
            <a:pPr algn="just"/>
            <a:r>
              <a:rPr lang="en-GB" dirty="0"/>
              <a:t>In infants, a deep puncture of the plantar surface of the heel. </a:t>
            </a:r>
          </a:p>
        </p:txBody>
      </p:sp>
      <p:pic>
        <p:nvPicPr>
          <p:cNvPr id="4" name="Picture 3">
            <a:extLst>
              <a:ext uri="{FF2B5EF4-FFF2-40B4-BE49-F238E27FC236}">
                <a16:creationId xmlns:a16="http://schemas.microsoft.com/office/drawing/2014/main" id="{C7F33603-608D-4A78-AC39-9BC64BCE4283}"/>
              </a:ext>
            </a:extLst>
          </p:cNvPr>
          <p:cNvPicPr>
            <a:picLocks noChangeAspect="1"/>
          </p:cNvPicPr>
          <p:nvPr/>
        </p:nvPicPr>
        <p:blipFill>
          <a:blip r:embed="rId2"/>
          <a:stretch>
            <a:fillRect/>
          </a:stretch>
        </p:blipFill>
        <p:spPr>
          <a:xfrm>
            <a:off x="7116418" y="2621799"/>
            <a:ext cx="4516340" cy="3883176"/>
          </a:xfrm>
          <a:prstGeom prst="rect">
            <a:avLst/>
          </a:prstGeom>
        </p:spPr>
      </p:pic>
      <p:pic>
        <p:nvPicPr>
          <p:cNvPr id="6" name="Picture 5">
            <a:extLst>
              <a:ext uri="{FF2B5EF4-FFF2-40B4-BE49-F238E27FC236}">
                <a16:creationId xmlns:a16="http://schemas.microsoft.com/office/drawing/2014/main" id="{07C35DEE-12DF-4C3C-85E1-CA9745949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4358" y="198120"/>
            <a:ext cx="2438400" cy="2438400"/>
          </a:xfrm>
          <a:prstGeom prst="rect">
            <a:avLst/>
          </a:prstGeom>
        </p:spPr>
      </p:pic>
    </p:spTree>
    <p:extLst>
      <p:ext uri="{BB962C8B-B14F-4D97-AF65-F5344CB8AC3E}">
        <p14:creationId xmlns:p14="http://schemas.microsoft.com/office/powerpoint/2010/main" val="1434111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64B74B-4385-4A71-AABA-74DD6E4729BC}"/>
              </a:ext>
            </a:extLst>
          </p:cNvPr>
          <p:cNvPicPr>
            <a:picLocks noChangeAspect="1"/>
          </p:cNvPicPr>
          <p:nvPr/>
        </p:nvPicPr>
        <p:blipFill>
          <a:blip r:embed="rId2"/>
          <a:stretch>
            <a:fillRect/>
          </a:stretch>
        </p:blipFill>
        <p:spPr>
          <a:xfrm>
            <a:off x="838200" y="537926"/>
            <a:ext cx="10233327" cy="6072377"/>
          </a:xfrm>
          <a:prstGeom prst="rect">
            <a:avLst/>
          </a:prstGeom>
        </p:spPr>
      </p:pic>
      <p:pic>
        <p:nvPicPr>
          <p:cNvPr id="9" name="Picture 8">
            <a:extLst>
              <a:ext uri="{FF2B5EF4-FFF2-40B4-BE49-F238E27FC236}">
                <a16:creationId xmlns:a16="http://schemas.microsoft.com/office/drawing/2014/main" id="{D36B2DAE-7395-429D-92B6-3FEB5BDF2836}"/>
              </a:ext>
            </a:extLst>
          </p:cNvPr>
          <p:cNvPicPr>
            <a:picLocks noChangeAspect="1"/>
          </p:cNvPicPr>
          <p:nvPr/>
        </p:nvPicPr>
        <p:blipFill>
          <a:blip r:embed="rId3"/>
          <a:stretch>
            <a:fillRect/>
          </a:stretch>
        </p:blipFill>
        <p:spPr>
          <a:xfrm>
            <a:off x="838200" y="115049"/>
            <a:ext cx="5257799" cy="3097278"/>
          </a:xfrm>
          <a:prstGeom prst="rect">
            <a:avLst/>
          </a:prstGeom>
        </p:spPr>
      </p:pic>
    </p:spTree>
    <p:extLst>
      <p:ext uri="{BB962C8B-B14F-4D97-AF65-F5344CB8AC3E}">
        <p14:creationId xmlns:p14="http://schemas.microsoft.com/office/powerpoint/2010/main" val="715067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298BE0-F726-4D92-ACC5-A6386D62F4CD}"/>
              </a:ext>
            </a:extLst>
          </p:cNvPr>
          <p:cNvPicPr>
            <a:picLocks noChangeAspect="1"/>
          </p:cNvPicPr>
          <p:nvPr/>
        </p:nvPicPr>
        <p:blipFill>
          <a:blip r:embed="rId2"/>
          <a:stretch>
            <a:fillRect/>
          </a:stretch>
        </p:blipFill>
        <p:spPr>
          <a:xfrm>
            <a:off x="898843" y="973838"/>
            <a:ext cx="4732986" cy="4225308"/>
          </a:xfrm>
          <a:prstGeom prst="rect">
            <a:avLst/>
          </a:prstGeom>
        </p:spPr>
      </p:pic>
      <p:pic>
        <p:nvPicPr>
          <p:cNvPr id="3" name="Picture 2">
            <a:extLst>
              <a:ext uri="{FF2B5EF4-FFF2-40B4-BE49-F238E27FC236}">
                <a16:creationId xmlns:a16="http://schemas.microsoft.com/office/drawing/2014/main" id="{705607C3-CF59-453E-B471-E92D3EF0EE4E}"/>
              </a:ext>
            </a:extLst>
          </p:cNvPr>
          <p:cNvPicPr>
            <a:picLocks noChangeAspect="1"/>
          </p:cNvPicPr>
          <p:nvPr/>
        </p:nvPicPr>
        <p:blipFill>
          <a:blip r:embed="rId3"/>
          <a:stretch>
            <a:fillRect/>
          </a:stretch>
        </p:blipFill>
        <p:spPr>
          <a:xfrm>
            <a:off x="6679441" y="973838"/>
            <a:ext cx="4732986" cy="4225308"/>
          </a:xfrm>
          <a:prstGeom prst="rect">
            <a:avLst/>
          </a:prstGeom>
        </p:spPr>
      </p:pic>
    </p:spTree>
    <p:extLst>
      <p:ext uri="{BB962C8B-B14F-4D97-AF65-F5344CB8AC3E}">
        <p14:creationId xmlns:p14="http://schemas.microsoft.com/office/powerpoint/2010/main" val="3493310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C38980-808C-45FD-B1DA-5802D220AA3E}"/>
              </a:ext>
            </a:extLst>
          </p:cNvPr>
          <p:cNvPicPr>
            <a:picLocks noChangeAspect="1"/>
          </p:cNvPicPr>
          <p:nvPr/>
        </p:nvPicPr>
        <p:blipFill>
          <a:blip r:embed="rId2"/>
          <a:stretch>
            <a:fillRect/>
          </a:stretch>
        </p:blipFill>
        <p:spPr>
          <a:xfrm>
            <a:off x="2488758" y="341290"/>
            <a:ext cx="7529886" cy="6361660"/>
          </a:xfrm>
          <a:prstGeom prst="rect">
            <a:avLst/>
          </a:prstGeom>
        </p:spPr>
      </p:pic>
    </p:spTree>
    <p:extLst>
      <p:ext uri="{BB962C8B-B14F-4D97-AF65-F5344CB8AC3E}">
        <p14:creationId xmlns:p14="http://schemas.microsoft.com/office/powerpoint/2010/main" val="3506375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3567-9EB0-4D0F-9F2B-A1DF65965729}"/>
              </a:ext>
            </a:extLst>
          </p:cNvPr>
          <p:cNvSpPr>
            <a:spLocks noGrp="1"/>
          </p:cNvSpPr>
          <p:nvPr>
            <p:ph type="title"/>
          </p:nvPr>
        </p:nvSpPr>
        <p:spPr/>
        <p:txBody>
          <a:bodyPr/>
          <a:lstStyle/>
          <a:p>
            <a:r>
              <a:rPr lang="en-US" dirty="0"/>
              <a:t>PROCUREMENT OF VENOUS BLOOD</a:t>
            </a:r>
          </a:p>
        </p:txBody>
      </p:sp>
      <p:sp>
        <p:nvSpPr>
          <p:cNvPr id="3" name="Content Placeholder 2">
            <a:extLst>
              <a:ext uri="{FF2B5EF4-FFF2-40B4-BE49-F238E27FC236}">
                <a16:creationId xmlns:a16="http://schemas.microsoft.com/office/drawing/2014/main" id="{B99E32BB-A26D-4C07-8259-7B339C0AA83F}"/>
              </a:ext>
            </a:extLst>
          </p:cNvPr>
          <p:cNvSpPr>
            <a:spLocks noGrp="1"/>
          </p:cNvSpPr>
          <p:nvPr>
            <p:ph idx="1"/>
          </p:nvPr>
        </p:nvSpPr>
        <p:spPr>
          <a:xfrm>
            <a:off x="838199" y="1825625"/>
            <a:ext cx="10515600" cy="4667250"/>
          </a:xfrm>
        </p:spPr>
        <p:txBody>
          <a:bodyPr>
            <a:normAutofit/>
          </a:bodyPr>
          <a:lstStyle/>
          <a:p>
            <a:pPr marL="0" indent="0" algn="just">
              <a:buNone/>
            </a:pPr>
            <a:r>
              <a:rPr lang="en-GB" b="1" dirty="0"/>
              <a:t>Equipment</a:t>
            </a:r>
          </a:p>
          <a:p>
            <a:pPr algn="just"/>
            <a:r>
              <a:rPr lang="en-GB" b="1" dirty="0"/>
              <a:t>Needle diameter </a:t>
            </a:r>
            <a:r>
              <a:rPr lang="en-GB" dirty="0"/>
              <a:t>is a compromise between achieving adequate flow with minimal turbulence and minimising patient discomfort. A 19-gauge (19G) or 21G needle is suitable for most adults. A 23G needle is often selected for children. The shaft of the needle should be short (about 15 mm).</a:t>
            </a:r>
          </a:p>
          <a:p>
            <a:pPr algn="just"/>
            <a:r>
              <a:rPr lang="en-GB" dirty="0"/>
              <a:t>Winged needle (often referred to as a </a:t>
            </a:r>
            <a:r>
              <a:rPr lang="en-GB" i="1" dirty="0"/>
              <a:t>‘butterfly’</a:t>
            </a:r>
            <a:r>
              <a:rPr lang="en-GB" dirty="0"/>
              <a:t>)</a:t>
            </a:r>
          </a:p>
        </p:txBody>
      </p:sp>
    </p:spTree>
    <p:extLst>
      <p:ext uri="{BB962C8B-B14F-4D97-AF65-F5344CB8AC3E}">
        <p14:creationId xmlns:p14="http://schemas.microsoft.com/office/powerpoint/2010/main" val="2566218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1123</TotalTime>
  <Words>1716</Words>
  <Application>Microsoft Office PowerPoint</Application>
  <PresentationFormat>Widescreen</PresentationFormat>
  <Paragraphs>83</Paragraphs>
  <Slides>36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Gadugi</vt:lpstr>
      <vt:lpstr>Office Theme</vt:lpstr>
      <vt:lpstr>Introduction to Haematology</vt:lpstr>
      <vt:lpstr>BIOHAZARD PRECAUTIONS</vt:lpstr>
      <vt:lpstr>PowerPoint Presentation</vt:lpstr>
      <vt:lpstr>PowerPoint Presentation</vt:lpstr>
      <vt:lpstr>CAPILLARY BLOOD</vt:lpstr>
      <vt:lpstr>PowerPoint Presentation</vt:lpstr>
      <vt:lpstr>PowerPoint Presentation</vt:lpstr>
      <vt:lpstr>PowerPoint Presentation</vt:lpstr>
      <vt:lpstr>PROCUREMENT OF VENOUS BLOOD</vt:lpstr>
      <vt:lpstr>PowerPoint Presentation</vt:lpstr>
      <vt:lpstr>PowerPoint Presentation</vt:lpstr>
      <vt:lpstr>PowerPoint Presentation</vt:lpstr>
      <vt:lpstr>PowerPoint Presentation</vt:lpstr>
      <vt:lpstr>PowerPoint Presentation</vt:lpstr>
      <vt:lpstr>PowerPoint Presentation</vt:lpstr>
      <vt:lpstr>Phlebotomy procedure</vt:lpstr>
      <vt:lpstr>Phlebotomy procedure</vt:lpstr>
      <vt:lpstr>PowerPoint Presentation</vt:lpstr>
      <vt:lpstr>PowerPoint Presentation</vt:lpstr>
      <vt:lpstr>PowerPoint Presentation</vt:lpstr>
      <vt:lpstr>PowerPoint Presentation</vt:lpstr>
      <vt:lpstr>DIFFERENCES BETWEEN CAPILLARY AND VENOUS BLOOD</vt:lpstr>
      <vt:lpstr>PowerPoint Presentation</vt:lpstr>
      <vt:lpstr>PowerPoint Presentation</vt:lpstr>
      <vt:lpstr>PowerPoint Presentation</vt:lpstr>
      <vt:lpstr>PowerPoint Presentation</vt:lpstr>
      <vt:lpstr>ANTICOAGULANTS</vt:lpstr>
      <vt:lpstr>PowerPoint Presentation</vt:lpstr>
      <vt:lpstr>PowerPoint Presentation</vt:lpstr>
      <vt:lpstr>PowerPoint Presentation</vt:lpstr>
      <vt:lpstr>EFFECTS OF STORAGE ON THE BLOOD COUNT</vt:lpstr>
      <vt:lpstr>PowerPoint Presentation</vt:lpstr>
      <vt:lpstr>PACKED CELL VOLUME OR MICROHAEMATOCRIT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50</cp:revision>
  <dcterms:created xsi:type="dcterms:W3CDTF">2022-03-06T13:04:19Z</dcterms:created>
  <dcterms:modified xsi:type="dcterms:W3CDTF">2022-03-29T19:23:33Z</dcterms:modified>
</cp:coreProperties>
</file>